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93" autoAdjust="0"/>
    <p:restoredTop sz="94660"/>
  </p:normalViewPr>
  <p:slideViewPr>
    <p:cSldViewPr snapToGrid="0">
      <p:cViewPr>
        <p:scale>
          <a:sx n="89" d="100"/>
          <a:sy n="89" d="100"/>
        </p:scale>
        <p:origin x="1528" y="-1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5107F1-FD4D-4DCD-A2F0-7C0EC6216949}"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240237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5107F1-FD4D-4DCD-A2F0-7C0EC6216949}"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69158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5107F1-FD4D-4DCD-A2F0-7C0EC6216949}"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116956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5107F1-FD4D-4DCD-A2F0-7C0EC6216949}"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366934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5107F1-FD4D-4DCD-A2F0-7C0EC6216949}" type="datetimeFigureOut">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97668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5107F1-FD4D-4DCD-A2F0-7C0EC6216949}" type="datetimeFigureOut">
              <a:rPr lang="en-GB" smtClean="0"/>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360814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5107F1-FD4D-4DCD-A2F0-7C0EC6216949}" type="datetimeFigureOut">
              <a:rPr lang="en-GB" smtClean="0"/>
              <a:t>23/02/2024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286200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5107F1-FD4D-4DCD-A2F0-7C0EC6216949}" type="datetimeFigureOut">
              <a:rPr lang="en-GB" smtClean="0"/>
              <a:t>23/02/2024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2351859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107F1-FD4D-4DCD-A2F0-7C0EC6216949}" type="datetimeFigureOut">
              <a:rPr lang="en-GB" smtClean="0"/>
              <a:t>23/02/2024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383707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55107F1-FD4D-4DCD-A2F0-7C0EC6216949}" type="datetimeFigureOut">
              <a:rPr lang="en-GB" smtClean="0"/>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97634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55107F1-FD4D-4DCD-A2F0-7C0EC6216949}" type="datetimeFigureOut">
              <a:rPr lang="en-GB" smtClean="0"/>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7E2D64-61C2-4A7F-A2F2-F34339F84DAD}" type="slidenum">
              <a:rPr lang="en-GB" smtClean="0"/>
              <a:t>‹#›</a:t>
            </a:fld>
            <a:endParaRPr lang="en-GB"/>
          </a:p>
        </p:txBody>
      </p:sp>
    </p:spTree>
    <p:extLst>
      <p:ext uri="{BB962C8B-B14F-4D97-AF65-F5344CB8AC3E}">
        <p14:creationId xmlns:p14="http://schemas.microsoft.com/office/powerpoint/2010/main" val="881019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55107F1-FD4D-4DCD-A2F0-7C0EC6216949}" type="datetimeFigureOut">
              <a:rPr lang="en-GB" smtClean="0"/>
              <a:t>23/02/2024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D7E2D64-61C2-4A7F-A2F2-F34339F84DAD}" type="slidenum">
              <a:rPr lang="en-GB" smtClean="0"/>
              <a:t>‹#›</a:t>
            </a:fld>
            <a:endParaRPr lang="en-GB"/>
          </a:p>
        </p:txBody>
      </p:sp>
    </p:spTree>
    <p:extLst>
      <p:ext uri="{BB962C8B-B14F-4D97-AF65-F5344CB8AC3E}">
        <p14:creationId xmlns:p14="http://schemas.microsoft.com/office/powerpoint/2010/main" val="6495437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rita.kleinauskiene@sveikatos-biuras.l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760" y="1225742"/>
            <a:ext cx="6644640" cy="2042547"/>
          </a:xfrm>
          <a:prstGeom prst="rect">
            <a:avLst/>
          </a:prstGeom>
        </p:spPr>
        <p:txBody>
          <a:bodyPr wrap="square">
            <a:spAutoFit/>
          </a:bodyPr>
          <a:lstStyle/>
          <a:p>
            <a:pPr algn="just">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Parvovirusinė </a:t>
            </a:r>
            <a:r>
              <a:rPr lang="en-US" sz="1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infekcija</a:t>
            </a:r>
            <a:r>
              <a:rPr lang="lt-LT"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500" dirty="0">
                <a:solidFill>
                  <a:srgbClr val="000000"/>
                </a:solidFill>
                <a:latin typeface="Tahoma" panose="020B0604030504040204" pitchFamily="34" charset="0"/>
                <a:ea typeface="Times New Roman" panose="02020603050405020304" pitchFamily="18" charset="0"/>
              </a:rPr>
              <a:t>- </a:t>
            </a:r>
            <a:r>
              <a:rPr lang="en-US" sz="900" dirty="0" err="1">
                <a:solidFill>
                  <a:srgbClr val="000000"/>
                </a:solidFill>
                <a:ea typeface="Times New Roman" panose="02020603050405020304" pitchFamily="18" charset="0"/>
              </a:rPr>
              <a:t>labai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užkrečiama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virusinė</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būdinga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vaikams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sukelianti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specifininį</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bėrimą</a:t>
            </a:r>
            <a:r>
              <a:rPr lang="en-US" sz="900" dirty="0">
                <a:solidFill>
                  <a:srgbClr val="000000"/>
                </a:solidFill>
                <a:ea typeface="Times New Roman" panose="02020603050405020304" pitchFamily="18" charset="0"/>
              </a:rPr>
              <a:t> ant </a:t>
            </a:r>
            <a:r>
              <a:rPr lang="en-US" sz="900" dirty="0" err="1">
                <a:solidFill>
                  <a:srgbClr val="000000"/>
                </a:solidFill>
                <a:ea typeface="Times New Roman" panose="02020603050405020304" pitchFamily="18" charset="0"/>
              </a:rPr>
              <a:t>veido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Kitaip</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dar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vadinama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infekcine</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eritema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arba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penktąja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nes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istoriškai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parvovirusinė</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buvo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viena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iš</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labai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dažnų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vaikams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būdingų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sukeliančių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įvairius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bėrimus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Šią</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ligą</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sukelia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žmogaus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parvovirusas</a:t>
            </a:r>
            <a:r>
              <a:rPr lang="en-US" sz="900" dirty="0">
                <a:solidFill>
                  <a:srgbClr val="000000"/>
                </a:solidFill>
                <a:ea typeface="Times New Roman" panose="02020603050405020304" pitchFamily="18" charset="0"/>
              </a:rPr>
              <a:t> B19, </a:t>
            </a:r>
            <a:r>
              <a:rPr lang="en-US" sz="900" dirty="0" err="1">
                <a:solidFill>
                  <a:srgbClr val="000000"/>
                </a:solidFill>
                <a:ea typeface="Times New Roman" panose="02020603050405020304" pitchFamily="18" charset="0"/>
              </a:rPr>
              <a:t>priklausantis</a:t>
            </a:r>
            <a:r>
              <a:rPr lang="en-US" sz="900" dirty="0">
                <a:solidFill>
                  <a:srgbClr val="000000"/>
                </a:solidFill>
                <a:ea typeface="Times New Roman" panose="02020603050405020304" pitchFamily="18" charset="0"/>
              </a:rPr>
              <a:t> </a:t>
            </a:r>
            <a:r>
              <a:rPr lang="en-US" sz="900" i="1" dirty="0" err="1">
                <a:solidFill>
                  <a:srgbClr val="000000"/>
                </a:solidFill>
                <a:ea typeface="Times New Roman" panose="02020603050405020304" pitchFamily="18" charset="0"/>
              </a:rPr>
              <a:t>Parvoviridae</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virusų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šeimai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yra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užkrečiamas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plinta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oro-lašeliniu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būdu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taip</a:t>
            </a:r>
            <a:r>
              <a:rPr lang="en-US" sz="900" dirty="0">
                <a:solidFill>
                  <a:srgbClr val="000000"/>
                </a:solidFill>
                <a:ea typeface="Times New Roman" panose="02020603050405020304" pitchFamily="18" charset="0"/>
              </a:rPr>
              <a:t> pat </a:t>
            </a:r>
            <a:r>
              <a:rPr lang="en-US" sz="900" dirty="0" err="1">
                <a:solidFill>
                  <a:srgbClr val="000000"/>
                </a:solidFill>
                <a:ea typeface="Times New Roman" panose="02020603050405020304" pitchFamily="18" charset="0"/>
              </a:rPr>
              <a:t>gali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perduodamas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perpilant</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kraują</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transplantuojant</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kaulų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čiulpus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gali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pereiti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vaisiui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iš</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motinos</a:t>
            </a:r>
            <a:r>
              <a:rPr lang="en-US" sz="900" dirty="0">
                <a:solidFill>
                  <a:srgbClr val="000000"/>
                </a:solidFill>
                <a:ea typeface="Times New Roman" panose="02020603050405020304" pitchFamily="18" charset="0"/>
              </a:rPr>
              <a:t> per </a:t>
            </a:r>
            <a:r>
              <a:rPr lang="en-US" sz="900" dirty="0" err="1">
                <a:solidFill>
                  <a:srgbClr val="000000"/>
                </a:solidFill>
                <a:ea typeface="Times New Roman" panose="02020603050405020304" pitchFamily="18" charset="0"/>
              </a:rPr>
              <a:t>placentą</a:t>
            </a:r>
            <a:r>
              <a:rPr lang="en-US" sz="900" dirty="0">
                <a:solidFill>
                  <a:srgbClr val="000000"/>
                </a:solidFill>
                <a:ea typeface="Times New Roman" panose="02020603050405020304" pitchFamily="18" charset="0"/>
              </a:rPr>
              <a:t>.</a:t>
            </a:r>
            <a:endParaRPr lang="en-GB" sz="900" dirty="0">
              <a:effectLst/>
              <a:ea typeface="Times New Roman" panose="02020603050405020304" pitchFamily="18" charset="0"/>
            </a:endParaRPr>
          </a:p>
          <a:p>
            <a:pPr algn="just">
              <a:lnSpc>
                <a:spcPts val="1350"/>
              </a:lnSpc>
              <a:spcAft>
                <a:spcPts val="0"/>
              </a:spcAft>
            </a:pP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Žmogus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pasidaro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užkrečiamas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likus</a:t>
            </a:r>
            <a:r>
              <a:rPr lang="en-US" sz="900" dirty="0">
                <a:solidFill>
                  <a:srgbClr val="000000"/>
                </a:solidFill>
                <a:ea typeface="Times New Roman" panose="02020603050405020304" pitchFamily="18" charset="0"/>
              </a:rPr>
              <a:t> ma</a:t>
            </a:r>
            <a:r>
              <a:rPr lang="lt-LT" sz="900" dirty="0">
                <a:solidFill>
                  <a:srgbClr val="000000"/>
                </a:solidFill>
                <a:ea typeface="Times New Roman" panose="02020603050405020304" pitchFamily="18" charset="0"/>
              </a:rPr>
              <a:t>ždaug</a:t>
            </a:r>
            <a:r>
              <a:rPr lang="en-US" sz="900" dirty="0">
                <a:solidFill>
                  <a:srgbClr val="000000"/>
                </a:solidFill>
                <a:ea typeface="Times New Roman" panose="02020603050405020304" pitchFamily="18" charset="0"/>
              </a:rPr>
              <a:t> 10 </a:t>
            </a:r>
            <a:r>
              <a:rPr lang="en-US" sz="900" dirty="0" err="1">
                <a:solidFill>
                  <a:srgbClr val="000000"/>
                </a:solidFill>
                <a:ea typeface="Times New Roman" panose="02020603050405020304" pitchFamily="18" charset="0"/>
              </a:rPr>
              <a:t>dienų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iki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atsirandant</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bėrimui</a:t>
            </a:r>
            <a:r>
              <a:rPr lang="en-US" sz="900" dirty="0">
                <a:solidFill>
                  <a:srgbClr val="000000"/>
                </a:solidFill>
                <a:ea typeface="Times New Roman" panose="02020603050405020304" pitchFamily="18" charset="0"/>
              </a:rPr>
              <a:t>, o </a:t>
            </a:r>
            <a:r>
              <a:rPr lang="en-US" sz="900" dirty="0" err="1">
                <a:solidFill>
                  <a:srgbClr val="000000"/>
                </a:solidFill>
                <a:ea typeface="Times New Roman" panose="02020603050405020304" pitchFamily="18" charset="0"/>
              </a:rPr>
              <a:t>šiam</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atsiradus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kitų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žmonių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toks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asmuo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užkrėsti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jau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nebegali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Kartą</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persirgęs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infekcine</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eritema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žmogus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nuo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tampa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apsaugotas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visam</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gyvenimui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yra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paplitusi</a:t>
            </a:r>
            <a:r>
              <a:rPr lang="en-US" sz="900" dirty="0">
                <a:solidFill>
                  <a:srgbClr val="000000"/>
                </a:solidFill>
                <a:ea typeface="Times New Roman" panose="02020603050405020304" pitchFamily="18" charset="0"/>
              </a:rPr>
              <a:t> tarp 3-15 </a:t>
            </a:r>
            <a:r>
              <a:rPr lang="en-US" sz="900" dirty="0" err="1">
                <a:solidFill>
                  <a:srgbClr val="000000"/>
                </a:solidFill>
                <a:ea typeface="Times New Roman" panose="02020603050405020304" pitchFamily="18" charset="0"/>
              </a:rPr>
              <a:t>metų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amžiaus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vaikų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yra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ypač</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dažna</a:t>
            </a:r>
            <a:r>
              <a:rPr lang="en-US" sz="900" dirty="0">
                <a:solidFill>
                  <a:srgbClr val="000000"/>
                </a:solidFill>
                <a:ea typeface="Times New Roman" panose="02020603050405020304" pitchFamily="18" charset="0"/>
              </a:rPr>
              <a:t> tarp </a:t>
            </a:r>
            <a:r>
              <a:rPr lang="en-US" sz="900" dirty="0" err="1">
                <a:solidFill>
                  <a:srgbClr val="000000"/>
                </a:solidFill>
                <a:ea typeface="Times New Roman" panose="02020603050405020304" pitchFamily="18" charset="0"/>
              </a:rPr>
              <a:t>pradinės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mokyklos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moksleivių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Parvovirusine</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galima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susirgti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visais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metų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laikais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dažniau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žiemos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pavasario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mėnesiais</a:t>
            </a:r>
            <a:r>
              <a:rPr lang="en-US" sz="900" dirty="0">
                <a:solidFill>
                  <a:srgbClr val="000000"/>
                </a:solidFill>
                <a:ea typeface="Times New Roman" panose="02020603050405020304" pitchFamily="18" charset="0"/>
              </a:rPr>
              <a:t>.</a:t>
            </a:r>
            <a:endParaRPr lang="en-GB" sz="900" dirty="0">
              <a:effectLst/>
              <a:ea typeface="Times New Roman" panose="02020603050405020304" pitchFamily="18" charset="0"/>
            </a:endParaRPr>
          </a:p>
          <a:p>
            <a:pPr algn="just">
              <a:lnSpc>
                <a:spcPts val="1350"/>
              </a:lnSpc>
              <a:spcAft>
                <a:spcPts val="0"/>
              </a:spcAft>
            </a:pPr>
            <a:r>
              <a:rPr lang="en-US" sz="900" dirty="0">
                <a:solidFill>
                  <a:srgbClr val="000000"/>
                </a:solidFill>
                <a:ea typeface="Times New Roman" panose="02020603050405020304" pitchFamily="18" charset="0"/>
              </a:rPr>
              <a:t>   </a:t>
            </a:r>
            <a:r>
              <a:rPr lang="lt-LT"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Dauguma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vaikų</a:t>
            </a:r>
            <a:r>
              <a:rPr lang="en-US" sz="900" dirty="0">
                <a:solidFill>
                  <a:srgbClr val="000000"/>
                </a:solidFill>
                <a:ea typeface="Times New Roman" panose="02020603050405020304" pitchFamily="18" charset="0"/>
              </a:rPr>
              <a:t> </a:t>
            </a:r>
            <a:r>
              <a:rPr lang="lt-LT" sz="900" dirty="0">
                <a:solidFill>
                  <a:srgbClr val="000000"/>
                </a:solidFill>
                <a:ea typeface="Times New Roman" panose="02020603050405020304" pitchFamily="18" charset="0"/>
              </a:rPr>
              <a:t>šia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perserga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labai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lengvai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jiems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nereikalingas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joks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specifinis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gydymas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Tačiau</a:t>
            </a:r>
            <a:r>
              <a:rPr lang="en-US" sz="900" dirty="0">
                <a:solidFill>
                  <a:srgbClr val="000000"/>
                </a:solidFill>
                <a:ea typeface="Times New Roman" panose="02020603050405020304" pitchFamily="18" charset="0"/>
              </a:rPr>
              <a:t> kai </a:t>
            </a:r>
            <a:r>
              <a:rPr lang="en-US" sz="900" dirty="0" err="1">
                <a:solidFill>
                  <a:srgbClr val="000000"/>
                </a:solidFill>
                <a:ea typeface="Times New Roman" panose="02020603050405020304" pitchFamily="18" charset="0"/>
              </a:rPr>
              <a:t>kuriems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žmonėms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ypač</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jeigu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šia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suserga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suaugęs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žmogus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parvovirusinė</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gali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sunki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Nėščios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moterys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susirgusios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šia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gali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pagimdyti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paveiktą</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vaiką</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taip</a:t>
            </a:r>
            <a:r>
              <a:rPr lang="en-US" sz="900" dirty="0">
                <a:solidFill>
                  <a:srgbClr val="000000"/>
                </a:solidFill>
                <a:ea typeface="Times New Roman" panose="02020603050405020304" pitchFamily="18" charset="0"/>
              </a:rPr>
              <a:t> pat </a:t>
            </a:r>
            <a:r>
              <a:rPr lang="en-US" sz="900" dirty="0" err="1">
                <a:solidFill>
                  <a:srgbClr val="000000"/>
                </a:solidFill>
                <a:ea typeface="Times New Roman" panose="02020603050405020304" pitchFamily="18" charset="0"/>
              </a:rPr>
              <a:t>yra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pavojingesnė</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asmenims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turintiems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mažakraujystę</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silpną</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imuninę</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sistemą</a:t>
            </a:r>
            <a:r>
              <a:rPr lang="en-US" sz="900" dirty="0">
                <a:solidFill>
                  <a:srgbClr val="000000"/>
                </a:solidFill>
                <a:ea typeface="Times New Roman" panose="02020603050405020304" pitchFamily="18" charset="0"/>
              </a:rPr>
              <a:t>.</a:t>
            </a:r>
            <a:endParaRPr lang="lt-LT" sz="900" dirty="0">
              <a:solidFill>
                <a:srgbClr val="000000"/>
              </a:solidFill>
              <a:ea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2557070" y="369332"/>
            <a:ext cx="1362710" cy="833573"/>
          </a:xfrm>
          <a:prstGeom prst="rect">
            <a:avLst/>
          </a:prstGeom>
        </p:spPr>
      </p:pic>
      <p:sp>
        <p:nvSpPr>
          <p:cNvPr id="6" name="Rectangle 5"/>
          <p:cNvSpPr/>
          <p:nvPr/>
        </p:nvSpPr>
        <p:spPr>
          <a:xfrm>
            <a:off x="1949450" y="0"/>
            <a:ext cx="2577950" cy="369332"/>
          </a:xfrm>
          <a:prstGeom prst="rect">
            <a:avLst/>
          </a:prstGeom>
        </p:spPr>
        <p:txBody>
          <a:bodyPr wrap="none">
            <a:spAutoFit/>
          </a:bodyPr>
          <a:lstStyle/>
          <a:p>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Parvovirusinė </a:t>
            </a:r>
            <a:r>
              <a:rPr lang="en-US"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infekcija</a:t>
            </a:r>
            <a:endParaRPr lang="en-GB" dirty="0">
              <a:solidFill>
                <a:srgbClr val="C00000"/>
              </a:solidFill>
            </a:endParaRPr>
          </a:p>
        </p:txBody>
      </p:sp>
      <p:sp>
        <p:nvSpPr>
          <p:cNvPr id="7" name="Rectangle 6"/>
          <p:cNvSpPr/>
          <p:nvPr/>
        </p:nvSpPr>
        <p:spPr>
          <a:xfrm>
            <a:off x="111760" y="3348179"/>
            <a:ext cx="6591300" cy="2246769"/>
          </a:xfrm>
          <a:prstGeom prst="rect">
            <a:avLst/>
          </a:prstGeom>
        </p:spPr>
        <p:txBody>
          <a:bodyPr wrap="square">
            <a:spAutoFit/>
          </a:bodyPr>
          <a:lstStyle/>
          <a:p>
            <a:pPr algn="just">
              <a:lnSpc>
                <a:spcPts val="1350"/>
              </a:lnSpc>
              <a:spcAft>
                <a:spcPts val="0"/>
              </a:spcAft>
            </a:pPr>
            <a:r>
              <a:rPr lang="lt-LT" sz="1000" b="1" dirty="0">
                <a:solidFill>
                  <a:srgbClr val="000000"/>
                </a:solidFill>
                <a:latin typeface="Tahoma" panose="020B0604030504040204" pitchFamily="34" charset="0"/>
                <a:ea typeface="Times New Roman" panose="02020603050405020304" pitchFamily="18" charset="0"/>
              </a:rPr>
              <a:t>Simptomai</a:t>
            </a:r>
          </a:p>
          <a:p>
            <a:pPr algn="just">
              <a:lnSpc>
                <a:spcPts val="1350"/>
              </a:lnSpc>
              <a:spcAft>
                <a:spcPts val="0"/>
              </a:spcAft>
            </a:pPr>
            <a:r>
              <a:rPr lang="lt-LT"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Apie</a:t>
            </a:r>
            <a:r>
              <a:rPr lang="en-US" sz="900" dirty="0">
                <a:solidFill>
                  <a:srgbClr val="000000"/>
                </a:solidFill>
                <a:ea typeface="Times New Roman" panose="02020603050405020304" pitchFamily="18" charset="0"/>
              </a:rPr>
              <a:t> 25% </a:t>
            </a:r>
            <a:r>
              <a:rPr lang="en-US" sz="900" dirty="0" err="1">
                <a:solidFill>
                  <a:srgbClr val="000000"/>
                </a:solidFill>
                <a:ea typeface="Times New Roman" panose="02020603050405020304" pitchFamily="18" charset="0"/>
              </a:rPr>
              <a:t>atvejų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parvovirusinė</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būna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besiptomė</a:t>
            </a:r>
            <a:r>
              <a:rPr lang="en-US" sz="900" dirty="0">
                <a:solidFill>
                  <a:srgbClr val="000000"/>
                </a:solidFill>
                <a:ea typeface="Times New Roman" panose="02020603050405020304" pitchFamily="18" charset="0"/>
              </a:rPr>
              <a:t>, o </a:t>
            </a:r>
            <a:r>
              <a:rPr lang="en-US" sz="900" dirty="0" err="1">
                <a:solidFill>
                  <a:srgbClr val="000000"/>
                </a:solidFill>
                <a:ea typeface="Times New Roman" panose="02020603050405020304" pitchFamily="18" charset="0"/>
              </a:rPr>
              <a:t>kartais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pasireiškia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silpnais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nespecifiniais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požymiais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Kitais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atvejais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simptomai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priklauso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nuo</a:t>
            </a:r>
            <a:r>
              <a:rPr lang="en-US" sz="900" dirty="0">
                <a:solidFill>
                  <a:srgbClr val="000000"/>
                </a:solidFill>
                <a:ea typeface="Times New Roman" panose="02020603050405020304" pitchFamily="18" charset="0"/>
              </a:rPr>
              <a:t> to,</a:t>
            </a:r>
            <a:r>
              <a:rPr lang="lt-LT" sz="900" dirty="0">
                <a:solidFill>
                  <a:srgbClr val="000000"/>
                </a:solidFill>
                <a:ea typeface="Times New Roman" panose="02020603050405020304" pitchFamily="18" charset="0"/>
              </a:rPr>
              <a:t> ar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vaikas</a:t>
            </a:r>
            <a:r>
              <a:rPr lang="lt-LT" sz="900" dirty="0">
                <a:solidFill>
                  <a:srgbClr val="000000"/>
                </a:solidFill>
                <a:ea typeface="Times New Roman" panose="02020603050405020304" pitchFamily="18" charset="0"/>
              </a:rPr>
              <a:t>,</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ar</a:t>
            </a:r>
            <a:r>
              <a:rPr lang="en-US" sz="900" dirty="0">
                <a:solidFill>
                  <a:srgbClr val="000000"/>
                </a:solidFill>
                <a:ea typeface="Times New Roman" panose="02020603050405020304" pitchFamily="18" charset="0"/>
              </a:rPr>
              <a:t> </a:t>
            </a:r>
            <a:r>
              <a:rPr lang="lt-LT" sz="900" dirty="0">
                <a:solidFill>
                  <a:srgbClr val="000000"/>
                </a:solidFill>
                <a:ea typeface="Times New Roman" panose="02020603050405020304" pitchFamily="18" charset="0"/>
              </a:rPr>
              <a:t>suaugęs</a:t>
            </a:r>
            <a:r>
              <a:rPr lang="en-US" sz="900" dirty="0">
                <a:solidFill>
                  <a:srgbClr val="000000"/>
                </a:solidFill>
                <a:ea typeface="Times New Roman" panose="02020603050405020304" pitchFamily="18" charset="0"/>
              </a:rPr>
              <a:t> ja </a:t>
            </a:r>
            <a:r>
              <a:rPr lang="en-US" sz="900" dirty="0" err="1">
                <a:solidFill>
                  <a:srgbClr val="000000"/>
                </a:solidFill>
                <a:ea typeface="Times New Roman" panose="02020603050405020304" pitchFamily="18" charset="0"/>
              </a:rPr>
              <a:t>serga</a:t>
            </a:r>
            <a:r>
              <a:rPr lang="en-US" sz="900" dirty="0">
                <a:solidFill>
                  <a:srgbClr val="000000"/>
                </a:solidFill>
                <a:ea typeface="Times New Roman" panose="02020603050405020304" pitchFamily="18" charset="0"/>
              </a:rPr>
              <a:t>.</a:t>
            </a:r>
            <a:r>
              <a:rPr lang="lt-LT"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Vaikams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prasideda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tokiais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požymiais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gerklės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skausmu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nedideliu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karščiavimu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galvos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skausmu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silpnumu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niežuliu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virškinimo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sutrikimais</a:t>
            </a:r>
            <a:r>
              <a:rPr lang="en-US" sz="900" dirty="0">
                <a:solidFill>
                  <a:srgbClr val="000000"/>
                </a:solidFill>
                <a:ea typeface="Times New Roman" panose="02020603050405020304" pitchFamily="18" charset="0"/>
              </a:rPr>
              <a:t>. Tada </a:t>
            </a:r>
            <a:r>
              <a:rPr lang="en-US" sz="900" dirty="0" err="1">
                <a:solidFill>
                  <a:srgbClr val="000000"/>
                </a:solidFill>
                <a:ea typeface="Times New Roman" panose="02020603050405020304" pitchFamily="18" charset="0"/>
              </a:rPr>
              <a:t>atsiranda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parvovirusinei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būdingas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specifinis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bėrimas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dažniausiai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būna</a:t>
            </a:r>
            <a:r>
              <a:rPr lang="en-US" sz="900" dirty="0">
                <a:solidFill>
                  <a:srgbClr val="000000"/>
                </a:solidFill>
                <a:ea typeface="Times New Roman" panose="02020603050405020304" pitchFamily="18" charset="0"/>
              </a:rPr>
              <a:t> ant </a:t>
            </a:r>
            <a:r>
              <a:rPr lang="en-US" sz="900" dirty="0" err="1">
                <a:solidFill>
                  <a:srgbClr val="000000"/>
                </a:solidFill>
                <a:ea typeface="Times New Roman" panose="02020603050405020304" pitchFamily="18" charset="0"/>
              </a:rPr>
              <a:t>abiejų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skruostų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yra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ryškiai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raudonas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skruostai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būna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patinę</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Pamažu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bėrimas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gali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išplisti</a:t>
            </a:r>
            <a:r>
              <a:rPr lang="en-US" sz="900" dirty="0">
                <a:solidFill>
                  <a:srgbClr val="000000"/>
                </a:solidFill>
                <a:ea typeface="Times New Roman" panose="02020603050405020304" pitchFamily="18" charset="0"/>
              </a:rPr>
              <a:t> į </a:t>
            </a:r>
            <a:r>
              <a:rPr lang="en-US" sz="900" dirty="0" err="1">
                <a:solidFill>
                  <a:srgbClr val="000000"/>
                </a:solidFill>
                <a:ea typeface="Times New Roman" panose="02020603050405020304" pitchFamily="18" charset="0"/>
              </a:rPr>
              <a:t>rankas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liemenį</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šlaunis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sėdmenis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Šiose</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vietose</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bėrimas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būna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rožinės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spalvos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kiek</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iškilęs</a:t>
            </a:r>
            <a:r>
              <a:rPr lang="en-US" sz="900" dirty="0">
                <a:solidFill>
                  <a:srgbClr val="000000"/>
                </a:solidFill>
                <a:ea typeface="Times New Roman" panose="02020603050405020304" pitchFamily="18" charset="0"/>
              </a:rPr>
              <a:t>. Toks </a:t>
            </a:r>
            <a:r>
              <a:rPr lang="en-US" sz="900" dirty="0" err="1">
                <a:solidFill>
                  <a:srgbClr val="000000"/>
                </a:solidFill>
                <a:ea typeface="Times New Roman" panose="02020603050405020304" pitchFamily="18" charset="0"/>
              </a:rPr>
              <a:t>bėrimas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gali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trukti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iki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trijų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savaičių</a:t>
            </a:r>
            <a:r>
              <a:rPr lang="en-US" sz="900" dirty="0">
                <a:solidFill>
                  <a:srgbClr val="000000"/>
                </a:solidFill>
                <a:ea typeface="Times New Roman" panose="02020603050405020304" pitchFamily="18" charset="0"/>
              </a:rPr>
              <a:t>, tai </a:t>
            </a:r>
            <a:r>
              <a:rPr lang="en-US" sz="900" dirty="0" err="1">
                <a:solidFill>
                  <a:srgbClr val="000000"/>
                </a:solidFill>
                <a:ea typeface="Times New Roman" panose="02020603050405020304" pitchFamily="18" charset="0"/>
              </a:rPr>
              <a:t>atsirasdamas</a:t>
            </a:r>
            <a:r>
              <a:rPr lang="en-US" sz="900" dirty="0">
                <a:solidFill>
                  <a:srgbClr val="000000"/>
                </a:solidFill>
                <a:ea typeface="Times New Roman" panose="02020603050405020304" pitchFamily="18" charset="0"/>
              </a:rPr>
              <a:t>, tai </a:t>
            </a:r>
            <a:r>
              <a:rPr lang="en-US" sz="900" dirty="0" err="1">
                <a:solidFill>
                  <a:srgbClr val="000000"/>
                </a:solidFill>
                <a:ea typeface="Times New Roman" panose="02020603050405020304" pitchFamily="18" charset="0"/>
              </a:rPr>
              <a:t>vėl</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pradingdamas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sustiprėdamas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nuo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karčio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saulės</a:t>
            </a:r>
            <a:r>
              <a:rPr lang="en-US" sz="900" dirty="0">
                <a:solidFill>
                  <a:srgbClr val="000000"/>
                </a:solidFill>
                <a:ea typeface="Times New Roman" panose="02020603050405020304" pitchFamily="18" charset="0"/>
              </a:rPr>
              <a:t>.</a:t>
            </a:r>
            <a:endParaRPr lang="en-GB" sz="900" dirty="0">
              <a:effectLst/>
              <a:ea typeface="Times New Roman" panose="02020603050405020304" pitchFamily="18" charset="0"/>
            </a:endParaRPr>
          </a:p>
          <a:p>
            <a:pPr algn="just">
              <a:lnSpc>
                <a:spcPts val="1350"/>
              </a:lnSpc>
              <a:spcAft>
                <a:spcPts val="0"/>
              </a:spcAft>
            </a:pP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Suagususieji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dažniausiai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perserga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kitokiomis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nei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bėrimu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pasireiškiančiomis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parvovirusinės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formomis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Jiems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dažniausiai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yra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sąnarius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paveikianti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ligos</a:t>
            </a:r>
            <a:r>
              <a:rPr lang="en-US" sz="900" dirty="0">
                <a:solidFill>
                  <a:srgbClr val="000000"/>
                </a:solidFill>
                <a:ea typeface="Times New Roman" panose="02020603050405020304" pitchFamily="18" charset="0"/>
              </a:rPr>
              <a:t> forma, </a:t>
            </a:r>
            <a:r>
              <a:rPr lang="en-US" sz="900" dirty="0" err="1">
                <a:solidFill>
                  <a:srgbClr val="000000"/>
                </a:solidFill>
                <a:ea typeface="Times New Roman" panose="02020603050405020304" pitchFamily="18" charset="0"/>
              </a:rPr>
              <a:t>trunkanti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nuo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kelių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dienų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iki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kelių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savaičių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pažeidžianti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rankų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riešų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kelių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čiurnų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sąnarius</a:t>
            </a:r>
            <a:r>
              <a:rPr lang="en-US" sz="900" dirty="0">
                <a:solidFill>
                  <a:srgbClr val="000000"/>
                </a:solidFill>
                <a:ea typeface="Times New Roman" panose="02020603050405020304" pitchFamily="18" charset="0"/>
              </a:rPr>
              <a:t>. </a:t>
            </a:r>
            <a:endParaRPr lang="en-GB" sz="900" dirty="0">
              <a:effectLst/>
              <a:ea typeface="Times New Roman" panose="02020603050405020304" pitchFamily="18" charset="0"/>
            </a:endParaRPr>
          </a:p>
          <a:p>
            <a:pPr algn="just">
              <a:lnSpc>
                <a:spcPts val="1350"/>
              </a:lnSpc>
              <a:spcAft>
                <a:spcPts val="0"/>
              </a:spcAft>
            </a:pP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Jeigu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moteris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apsikrėtė</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parvovirusine</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nėštumo</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metu</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yra</a:t>
            </a:r>
            <a:r>
              <a:rPr lang="en-US" sz="900" dirty="0">
                <a:solidFill>
                  <a:srgbClr val="000000"/>
                </a:solidFill>
                <a:ea typeface="Times New Roman" panose="02020603050405020304" pitchFamily="18" charset="0"/>
              </a:rPr>
              <a:t> 30% </a:t>
            </a:r>
            <a:r>
              <a:rPr lang="en-US" sz="900" dirty="0" err="1">
                <a:solidFill>
                  <a:srgbClr val="000000"/>
                </a:solidFill>
                <a:ea typeface="Times New Roman" panose="02020603050405020304" pitchFamily="18" charset="0"/>
              </a:rPr>
              <a:t>rizika</a:t>
            </a:r>
            <a:r>
              <a:rPr lang="en-US" sz="900" dirty="0">
                <a:solidFill>
                  <a:srgbClr val="000000"/>
                </a:solidFill>
                <a:ea typeface="Times New Roman" panose="02020603050405020304" pitchFamily="18" charset="0"/>
              </a:rPr>
              <a:t>, jog </a:t>
            </a:r>
            <a:r>
              <a:rPr lang="en-US" sz="900" dirty="0" err="1">
                <a:solidFill>
                  <a:srgbClr val="000000"/>
                </a:solidFill>
                <a:ea typeface="Times New Roman" panose="02020603050405020304" pitchFamily="18" charset="0"/>
              </a:rPr>
              <a:t>ji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šią</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infekciją</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perduos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vaisiui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Nustatyta</a:t>
            </a:r>
            <a:r>
              <a:rPr lang="en-US" sz="900" dirty="0">
                <a:solidFill>
                  <a:srgbClr val="000000"/>
                </a:solidFill>
                <a:ea typeface="Times New Roman" panose="02020603050405020304" pitchFamily="18" charset="0"/>
              </a:rPr>
              <a:t>, jog 5-10% </a:t>
            </a:r>
            <a:r>
              <a:rPr lang="en-US" sz="900" dirty="0" err="1">
                <a:solidFill>
                  <a:srgbClr val="000000"/>
                </a:solidFill>
                <a:ea typeface="Times New Roman" panose="02020603050405020304" pitchFamily="18" charset="0"/>
              </a:rPr>
              <a:t>tokių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atvejų</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vaisius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žūsta</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Kitais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atvejais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vaisiui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gali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išsivystyti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įvairios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kitos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komplikacijos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vaisiaus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vandenė</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hepatitas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sunki</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mažakraujystė</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širdies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raumens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uždegimas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ar</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širdies</a:t>
            </a:r>
            <a:r>
              <a:rPr lang="en-US" sz="900" dirty="0">
                <a:solidFill>
                  <a:srgbClr val="000000"/>
                </a:solidFill>
                <a:ea typeface="Times New Roman" panose="02020603050405020304" pitchFamily="18" charset="0"/>
              </a:rPr>
              <a:t> </a:t>
            </a:r>
            <a:r>
              <a:rPr lang="en-US" sz="900" dirty="0" err="1">
                <a:solidFill>
                  <a:srgbClr val="000000"/>
                </a:solidFill>
                <a:ea typeface="Times New Roman" panose="02020603050405020304" pitchFamily="18" charset="0"/>
              </a:rPr>
              <a:t>nepakankamumas</a:t>
            </a:r>
            <a:r>
              <a:rPr lang="en-US" sz="900" dirty="0">
                <a:solidFill>
                  <a:srgbClr val="000000"/>
                </a:solidFill>
                <a:ea typeface="Times New Roman" panose="02020603050405020304" pitchFamily="18" charset="0"/>
              </a:rPr>
              <a:t>. </a:t>
            </a:r>
            <a:endParaRPr lang="en-GB" sz="900" dirty="0">
              <a:effectLst/>
              <a:ea typeface="Times New Roman" panose="02020603050405020304" pitchFamily="18" charset="0"/>
            </a:endParaRPr>
          </a:p>
        </p:txBody>
      </p:sp>
      <p:sp>
        <p:nvSpPr>
          <p:cNvPr id="9" name="Rectangle 8"/>
          <p:cNvSpPr/>
          <p:nvPr/>
        </p:nvSpPr>
        <p:spPr>
          <a:xfrm>
            <a:off x="165100" y="5722946"/>
            <a:ext cx="6591300" cy="1092607"/>
          </a:xfrm>
          <a:prstGeom prst="rect">
            <a:avLst/>
          </a:prstGeom>
        </p:spPr>
        <p:txBody>
          <a:bodyPr wrap="square">
            <a:spAutoFit/>
          </a:bodyPr>
          <a:lstStyle/>
          <a:p>
            <a:pPr algn="just"/>
            <a:r>
              <a:rPr lang="lt-LT" sz="1000" b="1" dirty="0"/>
              <a:t>Ligos eiga</a:t>
            </a:r>
          </a:p>
          <a:p>
            <a:pPr algn="just"/>
            <a:r>
              <a:rPr lang="lt-LT" sz="900" dirty="0"/>
              <a:t>   </a:t>
            </a:r>
            <a:r>
              <a:rPr lang="en-US" sz="900" dirty="0" err="1"/>
              <a:t>Inkubacinis</a:t>
            </a:r>
            <a:r>
              <a:rPr lang="en-US" sz="900" dirty="0"/>
              <a:t> </a:t>
            </a:r>
            <a:r>
              <a:rPr lang="en-US" sz="900" dirty="0" err="1"/>
              <a:t>parvovirusinės</a:t>
            </a:r>
            <a:r>
              <a:rPr lang="en-US" sz="900" dirty="0"/>
              <a:t> </a:t>
            </a:r>
            <a:r>
              <a:rPr lang="en-US" sz="900" dirty="0" err="1"/>
              <a:t>infekcijos</a:t>
            </a:r>
            <a:r>
              <a:rPr lang="en-US" sz="900" dirty="0"/>
              <a:t> </a:t>
            </a:r>
            <a:r>
              <a:rPr lang="en-US" sz="900" dirty="0" err="1"/>
              <a:t>periodas</a:t>
            </a:r>
            <a:r>
              <a:rPr lang="en-US" sz="900" dirty="0"/>
              <a:t> (</a:t>
            </a:r>
            <a:r>
              <a:rPr lang="en-US" sz="900" dirty="0" err="1"/>
              <a:t>laikotarpis</a:t>
            </a:r>
            <a:r>
              <a:rPr lang="en-US" sz="900" dirty="0"/>
              <a:t> </a:t>
            </a:r>
            <a:r>
              <a:rPr lang="en-US" sz="900" dirty="0" err="1"/>
              <a:t>nuo</a:t>
            </a:r>
            <a:r>
              <a:rPr lang="en-US" sz="900" dirty="0"/>
              <a:t> </a:t>
            </a:r>
            <a:r>
              <a:rPr lang="en-US" sz="900" dirty="0" err="1"/>
              <a:t>apsikrėtimo</a:t>
            </a:r>
            <a:r>
              <a:rPr lang="en-US" sz="900" dirty="0"/>
              <a:t> </a:t>
            </a:r>
            <a:r>
              <a:rPr lang="en-US" sz="900" dirty="0" err="1"/>
              <a:t>iki</a:t>
            </a:r>
            <a:r>
              <a:rPr lang="en-US" sz="900" dirty="0"/>
              <a:t> </a:t>
            </a:r>
            <a:r>
              <a:rPr lang="en-US" sz="900" dirty="0" err="1"/>
              <a:t>pirmųjų</a:t>
            </a:r>
            <a:r>
              <a:rPr lang="en-US" sz="900" dirty="0"/>
              <a:t> </a:t>
            </a:r>
            <a:r>
              <a:rPr lang="en-US" sz="900" dirty="0" err="1"/>
              <a:t>ligos</a:t>
            </a:r>
            <a:r>
              <a:rPr lang="en-US" sz="900" dirty="0"/>
              <a:t> </a:t>
            </a:r>
            <a:r>
              <a:rPr lang="en-US" sz="900" dirty="0" err="1"/>
              <a:t>požymių</a:t>
            </a:r>
            <a:r>
              <a:rPr lang="en-US" sz="900" dirty="0"/>
              <a:t>) </a:t>
            </a:r>
            <a:r>
              <a:rPr lang="en-US" sz="900" dirty="0" err="1"/>
              <a:t>trunka</a:t>
            </a:r>
            <a:r>
              <a:rPr lang="en-US" sz="900" dirty="0"/>
              <a:t> 4-20 </a:t>
            </a:r>
            <a:r>
              <a:rPr lang="en-US" sz="900" dirty="0" err="1"/>
              <a:t>dienų</a:t>
            </a:r>
            <a:r>
              <a:rPr lang="en-US" sz="900" dirty="0"/>
              <a:t>. </a:t>
            </a:r>
            <a:r>
              <a:rPr lang="en-US" sz="900" dirty="0" err="1"/>
              <a:t>Tuomet</a:t>
            </a:r>
            <a:r>
              <a:rPr lang="en-US" sz="900" dirty="0"/>
              <a:t> </a:t>
            </a:r>
            <a:r>
              <a:rPr lang="en-US" sz="900" dirty="0" err="1"/>
              <a:t>prasideda</a:t>
            </a:r>
            <a:r>
              <a:rPr lang="en-US" sz="900" dirty="0"/>
              <a:t> </a:t>
            </a:r>
            <a:r>
              <a:rPr lang="en-US" sz="900" dirty="0" err="1"/>
              <a:t>prodrominis</a:t>
            </a:r>
            <a:r>
              <a:rPr lang="en-US" sz="900" dirty="0"/>
              <a:t> </a:t>
            </a:r>
            <a:r>
              <a:rPr lang="en-US" sz="900" dirty="0" err="1"/>
              <a:t>ligos</a:t>
            </a:r>
            <a:r>
              <a:rPr lang="en-US" sz="900" dirty="0"/>
              <a:t> </a:t>
            </a:r>
            <a:r>
              <a:rPr lang="en-US" sz="900" dirty="0" err="1"/>
              <a:t>periodas</a:t>
            </a:r>
            <a:r>
              <a:rPr lang="en-US" sz="900" dirty="0"/>
              <a:t>, </a:t>
            </a:r>
            <a:r>
              <a:rPr lang="en-US" sz="900" dirty="0" err="1"/>
              <a:t>kuriam</a:t>
            </a:r>
            <a:r>
              <a:rPr lang="en-US" sz="900" dirty="0"/>
              <a:t> </a:t>
            </a:r>
            <a:r>
              <a:rPr lang="en-US" sz="900" dirty="0" err="1"/>
              <a:t>būdingi</a:t>
            </a:r>
            <a:r>
              <a:rPr lang="en-US" sz="900" dirty="0"/>
              <a:t> </a:t>
            </a:r>
            <a:r>
              <a:rPr lang="en-US" sz="900" dirty="0" err="1"/>
              <a:t>įvairūs</a:t>
            </a:r>
            <a:r>
              <a:rPr lang="en-US" sz="900" dirty="0"/>
              <a:t> </a:t>
            </a:r>
            <a:r>
              <a:rPr lang="en-US" sz="900" dirty="0" err="1"/>
              <a:t>nespecifiniai</a:t>
            </a:r>
            <a:r>
              <a:rPr lang="en-US" sz="900" dirty="0"/>
              <a:t> </a:t>
            </a:r>
            <a:r>
              <a:rPr lang="en-US" sz="900" dirty="0" err="1"/>
              <a:t>požymiai</a:t>
            </a:r>
            <a:r>
              <a:rPr lang="en-US" sz="900" dirty="0"/>
              <a:t>.</a:t>
            </a:r>
            <a:r>
              <a:rPr lang="lt-LT" sz="900" dirty="0"/>
              <a:t> </a:t>
            </a:r>
            <a:r>
              <a:rPr lang="en-US" sz="900" dirty="0"/>
              <a:t>Dažniausiai </a:t>
            </a:r>
            <a:r>
              <a:rPr lang="en-US" sz="900" dirty="0" err="1"/>
              <a:t>šie</a:t>
            </a:r>
            <a:r>
              <a:rPr lang="en-US" sz="900" dirty="0"/>
              <a:t> </a:t>
            </a:r>
            <a:r>
              <a:rPr lang="en-US" sz="900" dirty="0" err="1"/>
              <a:t>simptomai</a:t>
            </a:r>
            <a:r>
              <a:rPr lang="en-US" sz="900" dirty="0"/>
              <a:t> </a:t>
            </a:r>
            <a:r>
              <a:rPr lang="en-US" sz="900" dirty="0" err="1"/>
              <a:t>primena</a:t>
            </a:r>
            <a:r>
              <a:rPr lang="en-US" sz="900" dirty="0"/>
              <a:t> </a:t>
            </a:r>
            <a:r>
              <a:rPr lang="en-US" sz="900" dirty="0" err="1"/>
              <a:t>peršalimą</a:t>
            </a:r>
            <a:r>
              <a:rPr lang="en-US" sz="900" dirty="0"/>
              <a:t>, </a:t>
            </a:r>
            <a:r>
              <a:rPr lang="en-US" sz="900" dirty="0" err="1"/>
              <a:t>nes</a:t>
            </a:r>
            <a:r>
              <a:rPr lang="en-US" sz="900" dirty="0"/>
              <a:t> </a:t>
            </a:r>
            <a:r>
              <a:rPr lang="en-US" sz="900" dirty="0" err="1"/>
              <a:t>pasireiškia</a:t>
            </a:r>
            <a:r>
              <a:rPr lang="en-US" sz="900" dirty="0"/>
              <a:t> </a:t>
            </a:r>
            <a:r>
              <a:rPr lang="en-US" sz="900" dirty="0" err="1"/>
              <a:t>sloga</a:t>
            </a:r>
            <a:r>
              <a:rPr lang="en-US" sz="900" dirty="0"/>
              <a:t>, </a:t>
            </a:r>
            <a:r>
              <a:rPr lang="en-US" sz="900" dirty="0" err="1"/>
              <a:t>galvos</a:t>
            </a:r>
            <a:r>
              <a:rPr lang="en-US" sz="900" dirty="0"/>
              <a:t> </a:t>
            </a:r>
            <a:r>
              <a:rPr lang="en-US" sz="900" dirty="0" err="1"/>
              <a:t>ir</a:t>
            </a:r>
            <a:r>
              <a:rPr lang="en-US" sz="900" dirty="0"/>
              <a:t> </a:t>
            </a:r>
            <a:r>
              <a:rPr lang="en-US" sz="900" dirty="0" err="1"/>
              <a:t>gerklės</a:t>
            </a:r>
            <a:r>
              <a:rPr lang="en-US" sz="900" dirty="0"/>
              <a:t> </a:t>
            </a:r>
            <a:r>
              <a:rPr lang="en-US" sz="900" dirty="0" err="1"/>
              <a:t>skausmu</a:t>
            </a:r>
            <a:r>
              <a:rPr lang="en-US" sz="900" dirty="0"/>
              <a:t>, </a:t>
            </a:r>
            <a:r>
              <a:rPr lang="en-US" sz="900" dirty="0" err="1"/>
              <a:t>nedideliu</a:t>
            </a:r>
            <a:r>
              <a:rPr lang="en-US" sz="900" dirty="0"/>
              <a:t> </a:t>
            </a:r>
            <a:r>
              <a:rPr lang="en-US" sz="900" dirty="0" err="1"/>
              <a:t>karščiavimu</a:t>
            </a:r>
            <a:r>
              <a:rPr lang="en-US" sz="900" dirty="0"/>
              <a:t>. </a:t>
            </a:r>
            <a:r>
              <a:rPr lang="en-US" sz="900" dirty="0" err="1"/>
              <a:t>Galimi</a:t>
            </a:r>
            <a:r>
              <a:rPr lang="en-US" sz="900" dirty="0"/>
              <a:t> </a:t>
            </a:r>
            <a:r>
              <a:rPr lang="en-US" sz="900" dirty="0" err="1"/>
              <a:t>ir</a:t>
            </a:r>
            <a:r>
              <a:rPr lang="en-US" sz="900" dirty="0"/>
              <a:t> </a:t>
            </a:r>
            <a:r>
              <a:rPr lang="en-US" sz="900" dirty="0" err="1"/>
              <a:t>kitokie</a:t>
            </a:r>
            <a:r>
              <a:rPr lang="en-US" sz="900" dirty="0"/>
              <a:t> </a:t>
            </a:r>
            <a:r>
              <a:rPr lang="en-US" sz="900" dirty="0" err="1"/>
              <a:t>simptomai</a:t>
            </a:r>
            <a:r>
              <a:rPr lang="en-US" sz="900" dirty="0"/>
              <a:t>: </a:t>
            </a:r>
            <a:r>
              <a:rPr lang="en-US" sz="900" dirty="0" err="1"/>
              <a:t>pykinimas</a:t>
            </a:r>
            <a:r>
              <a:rPr lang="en-US" sz="900" dirty="0"/>
              <a:t>, </a:t>
            </a:r>
            <a:r>
              <a:rPr lang="en-US" sz="900" dirty="0" err="1"/>
              <a:t>viduriavimas</a:t>
            </a:r>
            <a:r>
              <a:rPr lang="en-US" sz="900" dirty="0"/>
              <a:t>, </a:t>
            </a:r>
            <a:r>
              <a:rPr lang="en-US" sz="900" dirty="0" err="1"/>
              <a:t>pilvo</a:t>
            </a:r>
            <a:r>
              <a:rPr lang="en-US" sz="900" dirty="0"/>
              <a:t> </a:t>
            </a:r>
            <a:r>
              <a:rPr lang="en-US" sz="900" dirty="0" err="1"/>
              <a:t>skaumas</a:t>
            </a:r>
            <a:r>
              <a:rPr lang="en-US" sz="900" dirty="0"/>
              <a:t>, </a:t>
            </a:r>
            <a:r>
              <a:rPr lang="en-US" sz="900" dirty="0" err="1"/>
              <a:t>sąnarių</a:t>
            </a:r>
            <a:r>
              <a:rPr lang="en-US" sz="900" dirty="0"/>
              <a:t> </a:t>
            </a:r>
            <a:r>
              <a:rPr lang="en-US" sz="900" dirty="0" err="1"/>
              <a:t>skausmas</a:t>
            </a:r>
            <a:r>
              <a:rPr lang="en-US" sz="900" dirty="0"/>
              <a:t>.</a:t>
            </a:r>
            <a:r>
              <a:rPr lang="lt-LT" sz="900" dirty="0"/>
              <a:t> </a:t>
            </a:r>
            <a:r>
              <a:rPr lang="en-US" sz="900" dirty="0" err="1"/>
              <a:t>Praėjus</a:t>
            </a:r>
            <a:r>
              <a:rPr lang="en-US" sz="900" dirty="0"/>
              <a:t> </a:t>
            </a:r>
            <a:r>
              <a:rPr lang="en-US" sz="900" dirty="0" err="1"/>
              <a:t>šiems</a:t>
            </a:r>
            <a:r>
              <a:rPr lang="en-US" sz="900" dirty="0"/>
              <a:t> </a:t>
            </a:r>
            <a:r>
              <a:rPr lang="en-US" sz="900" dirty="0" err="1"/>
              <a:t>požymiams</a:t>
            </a:r>
            <a:r>
              <a:rPr lang="en-US" sz="900" dirty="0"/>
              <a:t>, </a:t>
            </a:r>
            <a:r>
              <a:rPr lang="en-US" sz="900" dirty="0" err="1"/>
              <a:t>apie</a:t>
            </a:r>
            <a:r>
              <a:rPr lang="en-US" sz="900" dirty="0"/>
              <a:t> 7-10 </a:t>
            </a:r>
            <a:r>
              <a:rPr lang="en-US" sz="900" dirty="0" err="1"/>
              <a:t>dienų</a:t>
            </a:r>
            <a:r>
              <a:rPr lang="en-US" sz="900" dirty="0"/>
              <a:t> </a:t>
            </a:r>
            <a:r>
              <a:rPr lang="en-US" sz="900" dirty="0" err="1"/>
              <a:t>ligoniui</a:t>
            </a:r>
            <a:r>
              <a:rPr lang="en-US" sz="900" dirty="0"/>
              <a:t> </a:t>
            </a:r>
            <a:r>
              <a:rPr lang="en-US" sz="900" dirty="0" err="1"/>
              <a:t>nepasireiškia</a:t>
            </a:r>
            <a:r>
              <a:rPr lang="en-US" sz="900" dirty="0"/>
              <a:t> </a:t>
            </a:r>
            <a:r>
              <a:rPr lang="en-US" sz="900" dirty="0" err="1"/>
              <a:t>jokie</a:t>
            </a:r>
            <a:r>
              <a:rPr lang="en-US" sz="900" dirty="0"/>
              <a:t> </a:t>
            </a:r>
            <a:r>
              <a:rPr lang="en-US" sz="900" dirty="0" err="1"/>
              <a:t>ligos</a:t>
            </a:r>
            <a:r>
              <a:rPr lang="en-US" sz="900" dirty="0"/>
              <a:t> </a:t>
            </a:r>
            <a:r>
              <a:rPr lang="en-US" sz="900" dirty="0" err="1"/>
              <a:t>simptomai</a:t>
            </a:r>
            <a:r>
              <a:rPr lang="en-US" sz="900" dirty="0"/>
              <a:t>. </a:t>
            </a:r>
            <a:r>
              <a:rPr lang="en-US" sz="900" dirty="0" err="1"/>
              <a:t>Tuomet</a:t>
            </a:r>
            <a:r>
              <a:rPr lang="en-US" sz="900" dirty="0"/>
              <a:t> </a:t>
            </a:r>
            <a:r>
              <a:rPr lang="en-US" sz="900" dirty="0" err="1"/>
              <a:t>staiga</a:t>
            </a:r>
            <a:r>
              <a:rPr lang="en-US" sz="900" dirty="0"/>
              <a:t> </a:t>
            </a:r>
            <a:r>
              <a:rPr lang="en-US" sz="900" dirty="0" err="1"/>
              <a:t>atsiranda</a:t>
            </a:r>
            <a:r>
              <a:rPr lang="en-US" sz="900" dirty="0"/>
              <a:t> </a:t>
            </a:r>
            <a:r>
              <a:rPr lang="en-US" sz="900" dirty="0" err="1"/>
              <a:t>bėrimas</a:t>
            </a:r>
            <a:r>
              <a:rPr lang="en-US" sz="900" dirty="0"/>
              <a:t> ant </a:t>
            </a:r>
            <a:r>
              <a:rPr lang="en-US" sz="900" dirty="0" err="1"/>
              <a:t>skruostų</a:t>
            </a:r>
            <a:r>
              <a:rPr lang="en-US" sz="900" dirty="0"/>
              <a:t>, </a:t>
            </a:r>
            <a:r>
              <a:rPr lang="en-US" sz="900" dirty="0" err="1"/>
              <a:t>trunkantis</a:t>
            </a:r>
            <a:r>
              <a:rPr lang="en-US" sz="900" dirty="0"/>
              <a:t> 2-4 </a:t>
            </a:r>
            <a:r>
              <a:rPr lang="en-US" sz="900" dirty="0" err="1"/>
              <a:t>dienas</a:t>
            </a:r>
            <a:r>
              <a:rPr lang="en-US" sz="900" dirty="0"/>
              <a:t>. </a:t>
            </a:r>
            <a:r>
              <a:rPr lang="en-US" sz="900" dirty="0" err="1"/>
              <a:t>Praėjus</a:t>
            </a:r>
            <a:r>
              <a:rPr lang="en-US" sz="900" dirty="0"/>
              <a:t> </a:t>
            </a:r>
            <a:r>
              <a:rPr lang="en-US" sz="900" dirty="0" err="1"/>
              <a:t>dar</a:t>
            </a:r>
            <a:r>
              <a:rPr lang="en-US" sz="900" dirty="0"/>
              <a:t> 1-4 </a:t>
            </a:r>
            <a:r>
              <a:rPr lang="en-US" sz="900" dirty="0" err="1"/>
              <a:t>dienoms</a:t>
            </a:r>
            <a:r>
              <a:rPr lang="en-US" sz="900" dirty="0"/>
              <a:t> </a:t>
            </a:r>
            <a:r>
              <a:rPr lang="en-US" sz="900" dirty="0" err="1"/>
              <a:t>po</a:t>
            </a:r>
            <a:r>
              <a:rPr lang="en-US" sz="900" dirty="0"/>
              <a:t> to, kai </a:t>
            </a:r>
            <a:r>
              <a:rPr lang="en-US" sz="900" dirty="0" err="1"/>
              <a:t>praeina</a:t>
            </a:r>
            <a:r>
              <a:rPr lang="en-US" sz="900" dirty="0"/>
              <a:t> </a:t>
            </a:r>
            <a:r>
              <a:rPr lang="en-US" sz="900" dirty="0" err="1"/>
              <a:t>veido</a:t>
            </a:r>
            <a:r>
              <a:rPr lang="en-US" sz="900" dirty="0"/>
              <a:t> </a:t>
            </a:r>
            <a:r>
              <a:rPr lang="en-US" sz="900" dirty="0" err="1"/>
              <a:t>bėrimas</a:t>
            </a:r>
            <a:r>
              <a:rPr lang="en-US" sz="900" dirty="0"/>
              <a:t>, </a:t>
            </a:r>
            <a:r>
              <a:rPr lang="en-US" sz="900" dirty="0" err="1"/>
              <a:t>jis</a:t>
            </a:r>
            <a:r>
              <a:rPr lang="en-US" sz="900" dirty="0"/>
              <a:t> </a:t>
            </a:r>
            <a:r>
              <a:rPr lang="en-US" sz="900" dirty="0" err="1"/>
              <a:t>atsiranda</a:t>
            </a:r>
            <a:r>
              <a:rPr lang="en-US" sz="900" dirty="0"/>
              <a:t> ant </a:t>
            </a:r>
            <a:r>
              <a:rPr lang="en-US" sz="900" dirty="0" err="1"/>
              <a:t>galūnių</a:t>
            </a:r>
            <a:r>
              <a:rPr lang="en-US" sz="900" dirty="0"/>
              <a:t>, </a:t>
            </a:r>
            <a:r>
              <a:rPr lang="en-US" sz="900" dirty="0" err="1"/>
              <a:t>liemens</a:t>
            </a:r>
            <a:r>
              <a:rPr lang="en-US" sz="900" dirty="0"/>
              <a:t> </a:t>
            </a:r>
            <a:r>
              <a:rPr lang="en-US" sz="900" dirty="0" err="1"/>
              <a:t>ir</a:t>
            </a:r>
            <a:r>
              <a:rPr lang="en-US" sz="900" dirty="0"/>
              <a:t> </a:t>
            </a:r>
            <a:r>
              <a:rPr lang="en-US" sz="900" dirty="0" err="1"/>
              <a:t>sėdmenų</a:t>
            </a:r>
            <a:r>
              <a:rPr lang="en-US" sz="900" dirty="0"/>
              <a:t>. </a:t>
            </a:r>
            <a:r>
              <a:rPr lang="en-US" sz="900" dirty="0" err="1"/>
              <a:t>Paprastai</a:t>
            </a:r>
            <a:r>
              <a:rPr lang="en-US" sz="900" dirty="0"/>
              <a:t> </a:t>
            </a:r>
            <a:r>
              <a:rPr lang="en-US" sz="900" dirty="0" err="1"/>
              <a:t>šis</a:t>
            </a:r>
            <a:r>
              <a:rPr lang="en-US" sz="900" dirty="0"/>
              <a:t> </a:t>
            </a:r>
            <a:r>
              <a:rPr lang="en-US" sz="900" dirty="0" err="1"/>
              <a:t>bėrimas</a:t>
            </a:r>
            <a:r>
              <a:rPr lang="en-US" sz="900" dirty="0"/>
              <a:t> </a:t>
            </a:r>
            <a:r>
              <a:rPr lang="en-US" sz="900" dirty="0" err="1"/>
              <a:t>palengva</a:t>
            </a:r>
            <a:r>
              <a:rPr lang="en-US" sz="900" dirty="0"/>
              <a:t> </a:t>
            </a:r>
            <a:r>
              <a:rPr lang="en-US" sz="900" dirty="0" err="1"/>
              <a:t>praeina</a:t>
            </a:r>
            <a:r>
              <a:rPr lang="en-US" sz="900" dirty="0"/>
              <a:t> per 3-21 </a:t>
            </a:r>
            <a:r>
              <a:rPr lang="en-US" sz="900" dirty="0" err="1"/>
              <a:t>dieną</a:t>
            </a:r>
            <a:r>
              <a:rPr lang="en-US" sz="900" dirty="0"/>
              <a:t>, </a:t>
            </a:r>
            <a:r>
              <a:rPr lang="en-US" sz="900" dirty="0" err="1"/>
              <a:t>tačiau</a:t>
            </a:r>
            <a:r>
              <a:rPr lang="en-US" sz="900" dirty="0"/>
              <a:t> </a:t>
            </a:r>
            <a:r>
              <a:rPr lang="en-US" sz="900" dirty="0" err="1"/>
              <a:t>jis</a:t>
            </a:r>
            <a:r>
              <a:rPr lang="en-US" sz="900" dirty="0"/>
              <a:t> </a:t>
            </a:r>
            <a:r>
              <a:rPr lang="en-US" sz="900" dirty="0" err="1"/>
              <a:t>gali</a:t>
            </a:r>
            <a:r>
              <a:rPr lang="en-US" sz="900" dirty="0"/>
              <a:t> </a:t>
            </a:r>
            <a:r>
              <a:rPr lang="en-US" sz="900" dirty="0" err="1"/>
              <a:t>laikinai</a:t>
            </a:r>
            <a:r>
              <a:rPr lang="en-US" sz="900" dirty="0"/>
              <a:t> </a:t>
            </a:r>
            <a:r>
              <a:rPr lang="en-US" sz="900" dirty="0" err="1"/>
              <a:t>sugrįžti</a:t>
            </a:r>
            <a:r>
              <a:rPr lang="en-US" sz="900" dirty="0"/>
              <a:t> </a:t>
            </a:r>
            <a:r>
              <a:rPr lang="en-US" sz="900" dirty="0" err="1"/>
              <a:t>kaip</a:t>
            </a:r>
            <a:r>
              <a:rPr lang="en-US" sz="900" dirty="0"/>
              <a:t> </a:t>
            </a:r>
            <a:r>
              <a:rPr lang="en-US" sz="900" dirty="0" err="1"/>
              <a:t>reakcija</a:t>
            </a:r>
            <a:r>
              <a:rPr lang="en-US" sz="900" dirty="0"/>
              <a:t> į </a:t>
            </a:r>
            <a:r>
              <a:rPr lang="en-US" sz="900" dirty="0" err="1"/>
              <a:t>įvairius</a:t>
            </a:r>
            <a:r>
              <a:rPr lang="en-US" sz="900" dirty="0"/>
              <a:t> </a:t>
            </a:r>
            <a:r>
              <a:rPr lang="en-US" sz="900" dirty="0" err="1"/>
              <a:t>dirgiklius</a:t>
            </a:r>
            <a:r>
              <a:rPr lang="en-US" sz="900" dirty="0"/>
              <a:t>.</a:t>
            </a:r>
            <a:r>
              <a:rPr lang="en-US" sz="1000" dirty="0"/>
              <a:t> </a:t>
            </a:r>
            <a:endParaRPr lang="en-GB" sz="1000" dirty="0"/>
          </a:p>
        </p:txBody>
      </p:sp>
      <p:sp>
        <p:nvSpPr>
          <p:cNvPr id="11" name="Rectangle 1"/>
          <p:cNvSpPr>
            <a:spLocks noChangeArrowheads="1"/>
          </p:cNvSpPr>
          <p:nvPr/>
        </p:nvSpPr>
        <p:spPr bwMode="auto">
          <a:xfrm>
            <a:off x="111760" y="6714880"/>
            <a:ext cx="65913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Diagnostika</a:t>
            </a:r>
            <a:r>
              <a:rPr kumimoji="0" lang="en-US" altLang="en-US"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500" b="0" i="0" u="none" strike="noStrike" cap="none" normalizeH="0" baseline="0" dirty="0">
              <a:ln>
                <a:noFill/>
              </a:ln>
              <a:solidFill>
                <a:schemeClr val="tx1"/>
              </a:solidFill>
              <a:effectLst/>
            </a:endParaRPr>
          </a:p>
          <a:p>
            <a:pPr lvl="0" algn="just" eaLnBrk="0" fontAlgn="base" hangingPunct="0">
              <a:spcBef>
                <a:spcPct val="0"/>
              </a:spcBef>
              <a:spcAft>
                <a:spcPct val="0"/>
              </a:spcAft>
            </a:pPr>
            <a:r>
              <a:rPr kumimoji="0" lang="en-US" altLang="en-US" sz="9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r>
              <a:rPr lang="en-US" sz="900" kern="0" dirty="0">
                <a:effectLst/>
              </a:rPr>
              <a:t> </a:t>
            </a:r>
            <a:r>
              <a:rPr lang="lt-LT" sz="900" kern="0" dirty="0">
                <a:effectLst/>
              </a:rPr>
              <a:t> </a:t>
            </a:r>
            <a:r>
              <a:rPr lang="en-US" sz="900" kern="0" dirty="0">
                <a:effectLst/>
              </a:rPr>
              <a:t>Dažniausiai </a:t>
            </a:r>
            <a:r>
              <a:rPr lang="en-US" sz="900" kern="0" dirty="0" err="1">
                <a:effectLst/>
              </a:rPr>
              <a:t>parvovirusinė</a:t>
            </a:r>
            <a:r>
              <a:rPr lang="en-US" sz="900" kern="0" dirty="0">
                <a:effectLst/>
              </a:rPr>
              <a:t> </a:t>
            </a:r>
            <a:r>
              <a:rPr lang="en-US" sz="900" kern="0" dirty="0" err="1">
                <a:effectLst/>
              </a:rPr>
              <a:t>infekcija</a:t>
            </a:r>
            <a:r>
              <a:rPr lang="en-US" sz="900" kern="0" dirty="0">
                <a:effectLst/>
              </a:rPr>
              <a:t> </a:t>
            </a:r>
            <a:r>
              <a:rPr lang="en-US" sz="900" kern="0" dirty="0" err="1">
                <a:effectLst/>
              </a:rPr>
              <a:t>yra</a:t>
            </a:r>
            <a:r>
              <a:rPr lang="en-US" sz="900" kern="0" dirty="0">
                <a:effectLst/>
              </a:rPr>
              <a:t> </a:t>
            </a:r>
            <a:r>
              <a:rPr lang="en-US" sz="900" kern="0" dirty="0" err="1">
                <a:effectLst/>
              </a:rPr>
              <a:t>diagnozuojama</a:t>
            </a:r>
            <a:r>
              <a:rPr lang="en-US" sz="900" kern="0" dirty="0">
                <a:effectLst/>
              </a:rPr>
              <a:t> </a:t>
            </a:r>
            <a:r>
              <a:rPr lang="en-US" sz="900" kern="0" dirty="0" err="1">
                <a:effectLst/>
              </a:rPr>
              <a:t>pagal</a:t>
            </a:r>
            <a:r>
              <a:rPr lang="en-US" sz="900" kern="0" dirty="0">
                <a:effectLst/>
              </a:rPr>
              <a:t> </a:t>
            </a:r>
            <a:r>
              <a:rPr lang="en-US" sz="900" kern="0" dirty="0" err="1">
                <a:effectLst/>
              </a:rPr>
              <a:t>tipiškus</a:t>
            </a:r>
            <a:r>
              <a:rPr lang="en-US" sz="900" kern="0" dirty="0">
                <a:effectLst/>
              </a:rPr>
              <a:t> </a:t>
            </a:r>
            <a:r>
              <a:rPr lang="en-US" sz="900" kern="0" dirty="0" err="1">
                <a:effectLst/>
              </a:rPr>
              <a:t>specifinius</a:t>
            </a:r>
            <a:r>
              <a:rPr lang="en-US" sz="900" kern="0" dirty="0">
                <a:effectLst/>
              </a:rPr>
              <a:t> </a:t>
            </a:r>
            <a:r>
              <a:rPr lang="en-US" sz="900" kern="0" dirty="0" err="1">
                <a:effectLst/>
              </a:rPr>
              <a:t>ligos</a:t>
            </a:r>
            <a:r>
              <a:rPr lang="en-US" sz="900" kern="0" dirty="0">
                <a:effectLst/>
              </a:rPr>
              <a:t> </a:t>
            </a:r>
            <a:r>
              <a:rPr lang="en-US" sz="900" kern="0" dirty="0" err="1">
                <a:effectLst/>
              </a:rPr>
              <a:t>simptomus</a:t>
            </a:r>
            <a:r>
              <a:rPr lang="en-US" sz="900" kern="0" dirty="0">
                <a:effectLst/>
              </a:rPr>
              <a:t> </a:t>
            </a:r>
            <a:r>
              <a:rPr lang="en-US" sz="900" kern="0" dirty="0" err="1">
                <a:effectLst/>
              </a:rPr>
              <a:t>ir</a:t>
            </a:r>
            <a:r>
              <a:rPr lang="en-US" sz="900" kern="0" dirty="0">
                <a:effectLst/>
              </a:rPr>
              <a:t> </a:t>
            </a:r>
            <a:r>
              <a:rPr lang="en-US" sz="900" kern="0" dirty="0" err="1">
                <a:effectLst/>
              </a:rPr>
              <a:t>eigą</a:t>
            </a:r>
            <a:r>
              <a:rPr lang="en-US" sz="900" kern="0" dirty="0">
                <a:effectLst/>
              </a:rPr>
              <a:t>. </a:t>
            </a:r>
            <a:r>
              <a:rPr lang="en-US" sz="900" kern="0" dirty="0" err="1">
                <a:effectLst/>
              </a:rPr>
              <a:t>Visgi</a:t>
            </a:r>
            <a:r>
              <a:rPr lang="en-US" sz="900" kern="0" dirty="0">
                <a:effectLst/>
              </a:rPr>
              <a:t> kai </a:t>
            </a:r>
            <a:r>
              <a:rPr lang="en-US" sz="900" kern="0" dirty="0" err="1">
                <a:effectLst/>
              </a:rPr>
              <a:t>kuriais</a:t>
            </a:r>
            <a:r>
              <a:rPr lang="en-US" sz="900" kern="0" dirty="0">
                <a:effectLst/>
              </a:rPr>
              <a:t> </a:t>
            </a:r>
            <a:r>
              <a:rPr lang="en-US" sz="900" kern="0" dirty="0" err="1">
                <a:effectLst/>
              </a:rPr>
              <a:t>atvejais</a:t>
            </a:r>
            <a:r>
              <a:rPr lang="en-US" sz="900" kern="0" dirty="0">
                <a:effectLst/>
              </a:rPr>
              <a:t> </a:t>
            </a:r>
            <a:r>
              <a:rPr lang="en-US" sz="900" kern="0" dirty="0" err="1">
                <a:effectLst/>
              </a:rPr>
              <a:t>tenka</a:t>
            </a:r>
            <a:r>
              <a:rPr lang="en-US" sz="900" kern="0" dirty="0">
                <a:effectLst/>
              </a:rPr>
              <a:t> </a:t>
            </a:r>
            <a:r>
              <a:rPr lang="en-US" sz="900" kern="0" dirty="0" err="1">
                <a:effectLst/>
              </a:rPr>
              <a:t>diagnozę</a:t>
            </a:r>
            <a:r>
              <a:rPr lang="en-US" sz="900" kern="0" dirty="0">
                <a:effectLst/>
              </a:rPr>
              <a:t> </a:t>
            </a:r>
            <a:r>
              <a:rPr lang="en-US" sz="900" kern="0" dirty="0" err="1">
                <a:effectLst/>
              </a:rPr>
              <a:t>patvirtinti</a:t>
            </a:r>
            <a:r>
              <a:rPr lang="en-US" sz="900" kern="0" dirty="0">
                <a:effectLst/>
              </a:rPr>
              <a:t> </a:t>
            </a:r>
            <a:r>
              <a:rPr lang="en-US" sz="900" kern="0" dirty="0" err="1">
                <a:effectLst/>
              </a:rPr>
              <a:t>tyrimais</a:t>
            </a:r>
            <a:r>
              <a:rPr lang="en-US" sz="900" kern="0" dirty="0">
                <a:effectLst/>
              </a:rPr>
              <a:t>. To </a:t>
            </a:r>
            <a:r>
              <a:rPr lang="en-US" sz="900" kern="0" dirty="0" err="1">
                <a:effectLst/>
              </a:rPr>
              <a:t>gali</a:t>
            </a:r>
            <a:r>
              <a:rPr lang="en-US" sz="900" kern="0" dirty="0">
                <a:effectLst/>
              </a:rPr>
              <a:t> </a:t>
            </a:r>
            <a:r>
              <a:rPr lang="en-US" sz="900" kern="0" dirty="0" err="1">
                <a:effectLst/>
              </a:rPr>
              <a:t>reikėti</a:t>
            </a:r>
            <a:r>
              <a:rPr lang="en-US" sz="900" kern="0" dirty="0">
                <a:effectLst/>
              </a:rPr>
              <a:t>, </a:t>
            </a:r>
            <a:r>
              <a:rPr lang="en-US" sz="900" kern="0" dirty="0" err="1">
                <a:effectLst/>
              </a:rPr>
              <a:t>jeigu</a:t>
            </a:r>
            <a:r>
              <a:rPr lang="en-US" sz="900" kern="0" dirty="0">
                <a:effectLst/>
              </a:rPr>
              <a:t> </a:t>
            </a:r>
            <a:r>
              <a:rPr lang="en-US" sz="900" kern="0" dirty="0" err="1">
                <a:effectLst/>
              </a:rPr>
              <a:t>suserga</a:t>
            </a:r>
            <a:r>
              <a:rPr lang="en-US" sz="900" kern="0" dirty="0">
                <a:effectLst/>
              </a:rPr>
              <a:t> </a:t>
            </a:r>
            <a:r>
              <a:rPr lang="en-US" sz="900" kern="0" dirty="0" err="1">
                <a:effectLst/>
              </a:rPr>
              <a:t>nėščia</a:t>
            </a:r>
            <a:r>
              <a:rPr lang="en-US" sz="900" kern="0" dirty="0">
                <a:effectLst/>
              </a:rPr>
              <a:t> </a:t>
            </a:r>
            <a:r>
              <a:rPr lang="en-US" sz="900" kern="0" dirty="0" err="1">
                <a:effectLst/>
              </a:rPr>
              <a:t>moteris</a:t>
            </a:r>
            <a:r>
              <a:rPr lang="en-US" sz="900" kern="0" dirty="0">
                <a:effectLst/>
              </a:rPr>
              <a:t>, </a:t>
            </a:r>
            <a:r>
              <a:rPr lang="en-US" sz="900" kern="0" dirty="0" err="1">
                <a:effectLst/>
              </a:rPr>
              <a:t>jeigu</a:t>
            </a:r>
            <a:r>
              <a:rPr lang="en-US" sz="900" kern="0" dirty="0">
                <a:effectLst/>
              </a:rPr>
              <a:t> </a:t>
            </a:r>
            <a:r>
              <a:rPr lang="en-US" sz="900" kern="0" dirty="0" err="1">
                <a:effectLst/>
              </a:rPr>
              <a:t>liga</a:t>
            </a:r>
            <a:r>
              <a:rPr lang="en-US" sz="900" kern="0" dirty="0">
                <a:effectLst/>
              </a:rPr>
              <a:t> </a:t>
            </a:r>
            <a:r>
              <a:rPr lang="en-US" sz="900" kern="0" dirty="0" err="1">
                <a:effectLst/>
              </a:rPr>
              <a:t>prasideda</a:t>
            </a:r>
            <a:r>
              <a:rPr lang="en-US" sz="900" kern="0" dirty="0">
                <a:effectLst/>
              </a:rPr>
              <a:t> </a:t>
            </a:r>
            <a:r>
              <a:rPr lang="en-US" sz="900" kern="0" dirty="0" err="1">
                <a:effectLst/>
              </a:rPr>
              <a:t>imunosupresuotam</a:t>
            </a:r>
            <a:r>
              <a:rPr lang="en-US" sz="900" kern="0" dirty="0">
                <a:effectLst/>
              </a:rPr>
              <a:t> </a:t>
            </a:r>
            <a:r>
              <a:rPr lang="en-US" sz="900" kern="0" dirty="0" err="1">
                <a:effectLst/>
              </a:rPr>
              <a:t>asmeniui</a:t>
            </a:r>
            <a:r>
              <a:rPr lang="en-US" sz="900" kern="0" dirty="0">
                <a:effectLst/>
              </a:rPr>
              <a:t>, </a:t>
            </a:r>
            <a:r>
              <a:rPr lang="en-US" sz="900" kern="0" dirty="0" err="1">
                <a:effectLst/>
              </a:rPr>
              <a:t>arba</a:t>
            </a:r>
            <a:r>
              <a:rPr lang="en-US" sz="900" kern="0" dirty="0">
                <a:effectLst/>
              </a:rPr>
              <a:t> </a:t>
            </a:r>
            <a:r>
              <a:rPr lang="en-US" sz="900" kern="0" dirty="0" err="1">
                <a:effectLst/>
              </a:rPr>
              <a:t>jeigu</a:t>
            </a:r>
            <a:r>
              <a:rPr lang="en-US" sz="900" kern="0" dirty="0">
                <a:effectLst/>
              </a:rPr>
              <a:t> </a:t>
            </a:r>
            <a:r>
              <a:rPr lang="en-US" sz="900" kern="0" dirty="0" err="1">
                <a:effectLst/>
              </a:rPr>
              <a:t>liga</a:t>
            </a:r>
            <a:r>
              <a:rPr lang="en-US" sz="900" kern="0" dirty="0">
                <a:effectLst/>
              </a:rPr>
              <a:t> </a:t>
            </a:r>
            <a:r>
              <a:rPr lang="en-US" sz="900" kern="0" dirty="0" err="1">
                <a:effectLst/>
              </a:rPr>
              <a:t>pasireiškia</a:t>
            </a:r>
            <a:r>
              <a:rPr lang="en-US" sz="900" kern="0" dirty="0">
                <a:effectLst/>
              </a:rPr>
              <a:t> </a:t>
            </a:r>
            <a:r>
              <a:rPr lang="en-US" sz="900" kern="0" dirty="0" err="1">
                <a:effectLst/>
              </a:rPr>
              <a:t>retomis</a:t>
            </a:r>
            <a:r>
              <a:rPr lang="en-US" sz="900" kern="0" dirty="0">
                <a:effectLst/>
              </a:rPr>
              <a:t> </a:t>
            </a:r>
            <a:r>
              <a:rPr lang="en-US" sz="900" kern="0" dirty="0" err="1">
                <a:effectLst/>
              </a:rPr>
              <a:t>netipiškomis</a:t>
            </a:r>
            <a:r>
              <a:rPr lang="en-US" sz="900" kern="0" dirty="0">
                <a:effectLst/>
              </a:rPr>
              <a:t> </a:t>
            </a:r>
            <a:r>
              <a:rPr lang="en-US" sz="900" kern="0" dirty="0" err="1">
                <a:effectLst/>
              </a:rPr>
              <a:t>formomis</a:t>
            </a:r>
            <a:r>
              <a:rPr lang="en-US" sz="900" kern="0" dirty="0">
                <a:effectLst/>
              </a:rPr>
              <a:t>: </a:t>
            </a:r>
            <a:r>
              <a:rPr lang="en-US" sz="900" kern="0" dirty="0" err="1">
                <a:effectLst/>
              </a:rPr>
              <a:t>sąnarių</a:t>
            </a:r>
            <a:r>
              <a:rPr lang="en-US" sz="900" kern="0" dirty="0">
                <a:effectLst/>
              </a:rPr>
              <a:t> </a:t>
            </a:r>
            <a:r>
              <a:rPr lang="en-US" sz="900" kern="0" dirty="0" err="1">
                <a:effectLst/>
              </a:rPr>
              <a:t>pažeidimu</a:t>
            </a:r>
            <a:r>
              <a:rPr lang="en-US" sz="900" kern="0" dirty="0">
                <a:effectLst/>
              </a:rPr>
              <a:t> </a:t>
            </a:r>
            <a:r>
              <a:rPr lang="en-US" sz="900" kern="0" dirty="0" err="1">
                <a:effectLst/>
              </a:rPr>
              <a:t>ar</a:t>
            </a:r>
            <a:r>
              <a:rPr lang="en-US" sz="900" kern="0" dirty="0">
                <a:effectLst/>
              </a:rPr>
              <a:t> </a:t>
            </a:r>
            <a:r>
              <a:rPr lang="en-US" sz="900" kern="0" dirty="0" err="1">
                <a:effectLst/>
              </a:rPr>
              <a:t>aplastine</a:t>
            </a:r>
            <a:r>
              <a:rPr lang="en-US" sz="900" kern="0" dirty="0">
                <a:effectLst/>
              </a:rPr>
              <a:t> </a:t>
            </a:r>
            <a:r>
              <a:rPr lang="en-US" sz="900" kern="0" dirty="0" err="1">
                <a:effectLst/>
              </a:rPr>
              <a:t>krize</a:t>
            </a:r>
            <a:r>
              <a:rPr lang="en-US" sz="900" kern="0" dirty="0">
                <a:effectLst/>
              </a:rPr>
              <a:t>. </a:t>
            </a:r>
            <a:r>
              <a:rPr lang="en-US" sz="900" kern="0" dirty="0" err="1">
                <a:effectLst/>
              </a:rPr>
              <a:t>Tuomet</a:t>
            </a:r>
            <a:r>
              <a:rPr lang="en-US" sz="900" kern="0" dirty="0">
                <a:effectLst/>
              </a:rPr>
              <a:t> </a:t>
            </a:r>
            <a:r>
              <a:rPr lang="en-US" sz="900" kern="0" dirty="0" err="1">
                <a:effectLst/>
              </a:rPr>
              <a:t>atliekami</a:t>
            </a:r>
            <a:r>
              <a:rPr lang="en-US" sz="900" kern="0" dirty="0">
                <a:effectLst/>
              </a:rPr>
              <a:t> </a:t>
            </a:r>
            <a:r>
              <a:rPr lang="en-US" sz="900" kern="0" dirty="0" err="1">
                <a:effectLst/>
              </a:rPr>
              <a:t>tokie</a:t>
            </a:r>
            <a:r>
              <a:rPr lang="en-US" sz="900" kern="0" dirty="0">
                <a:effectLst/>
              </a:rPr>
              <a:t> </a:t>
            </a:r>
            <a:r>
              <a:rPr lang="en-US" sz="900" kern="0" dirty="0" err="1">
                <a:effectLst/>
              </a:rPr>
              <a:t>tyrimai</a:t>
            </a:r>
            <a:r>
              <a:rPr lang="en-US" sz="900" kern="0" dirty="0">
                <a:effectLst/>
              </a:rPr>
              <a:t>: </a:t>
            </a:r>
            <a:r>
              <a:rPr lang="en-US" sz="900" kern="0" dirty="0" err="1">
                <a:effectLst/>
              </a:rPr>
              <a:t>kraujo</a:t>
            </a:r>
            <a:r>
              <a:rPr lang="en-US" sz="900" kern="0" dirty="0">
                <a:effectLst/>
              </a:rPr>
              <a:t> </a:t>
            </a:r>
            <a:r>
              <a:rPr lang="en-US" sz="900" kern="0" dirty="0" err="1">
                <a:effectLst/>
              </a:rPr>
              <a:t>serume</a:t>
            </a:r>
            <a:r>
              <a:rPr lang="en-US" sz="900" kern="0" dirty="0">
                <a:effectLst/>
              </a:rPr>
              <a:t> </a:t>
            </a:r>
            <a:r>
              <a:rPr lang="en-US" sz="900" kern="0" dirty="0" err="1">
                <a:effectLst/>
              </a:rPr>
              <a:t>ieškoma</a:t>
            </a:r>
            <a:r>
              <a:rPr lang="en-US" sz="900" kern="0" dirty="0">
                <a:effectLst/>
              </a:rPr>
              <a:t> </a:t>
            </a:r>
            <a:r>
              <a:rPr lang="en-US" sz="900" kern="0" dirty="0" err="1">
                <a:effectLst/>
              </a:rPr>
              <a:t>specifinių</a:t>
            </a:r>
            <a:r>
              <a:rPr lang="en-US" sz="900" kern="0" dirty="0">
                <a:effectLst/>
              </a:rPr>
              <a:t> </a:t>
            </a:r>
            <a:r>
              <a:rPr lang="en-US" sz="900" kern="0" dirty="0" err="1">
                <a:effectLst/>
              </a:rPr>
              <a:t>antikūnų</a:t>
            </a:r>
            <a:r>
              <a:rPr lang="en-US" sz="900" kern="0" dirty="0">
                <a:effectLst/>
              </a:rPr>
              <a:t> </a:t>
            </a:r>
            <a:r>
              <a:rPr lang="en-US" sz="900" kern="0" dirty="0" err="1">
                <a:effectLst/>
              </a:rPr>
              <a:t>prieš</a:t>
            </a:r>
            <a:r>
              <a:rPr lang="en-US" sz="900" kern="0" dirty="0">
                <a:effectLst/>
              </a:rPr>
              <a:t> </a:t>
            </a:r>
            <a:r>
              <a:rPr lang="en-US" sz="900" kern="0" dirty="0" err="1">
                <a:effectLst/>
              </a:rPr>
              <a:t>parvovirusą</a:t>
            </a:r>
            <a:r>
              <a:rPr lang="en-US" sz="900" kern="0" dirty="0">
                <a:effectLst/>
              </a:rPr>
              <a:t> B19, </a:t>
            </a:r>
            <a:r>
              <a:rPr lang="en-US" sz="900" kern="0" dirty="0" err="1">
                <a:effectLst/>
              </a:rPr>
              <a:t>arba</a:t>
            </a:r>
            <a:r>
              <a:rPr lang="en-US" sz="900" kern="0" dirty="0">
                <a:effectLst/>
              </a:rPr>
              <a:t> </a:t>
            </a:r>
            <a:r>
              <a:rPr lang="en-US" sz="900" kern="0" dirty="0" err="1">
                <a:effectLst/>
              </a:rPr>
              <a:t>atliekama</a:t>
            </a:r>
            <a:r>
              <a:rPr lang="en-US" sz="900" kern="0" dirty="0">
                <a:effectLst/>
              </a:rPr>
              <a:t> </a:t>
            </a:r>
            <a:r>
              <a:rPr lang="en-US" sz="900" kern="0" dirty="0" err="1">
                <a:effectLst/>
              </a:rPr>
              <a:t>polimerazės</a:t>
            </a:r>
            <a:r>
              <a:rPr lang="en-US" sz="900" kern="0" dirty="0">
                <a:effectLst/>
              </a:rPr>
              <a:t> </a:t>
            </a:r>
            <a:r>
              <a:rPr lang="en-US" sz="900" kern="0" dirty="0" err="1">
                <a:effectLst/>
              </a:rPr>
              <a:t>grandininė</a:t>
            </a:r>
            <a:r>
              <a:rPr lang="en-US" sz="900" kern="0" dirty="0">
                <a:effectLst/>
              </a:rPr>
              <a:t> </a:t>
            </a:r>
            <a:r>
              <a:rPr lang="en-US" sz="900" kern="0" dirty="0" err="1">
                <a:effectLst/>
              </a:rPr>
              <a:t>reakcija</a:t>
            </a:r>
            <a:r>
              <a:rPr lang="en-US" sz="900" kern="0" dirty="0">
                <a:effectLst/>
              </a:rPr>
              <a:t>, </a:t>
            </a:r>
            <a:r>
              <a:rPr lang="en-US" sz="900" kern="0" dirty="0" err="1">
                <a:effectLst/>
              </a:rPr>
              <a:t>tikintis</a:t>
            </a:r>
            <a:r>
              <a:rPr lang="en-US" sz="900" kern="0" dirty="0">
                <a:effectLst/>
              </a:rPr>
              <a:t>, jog </a:t>
            </a:r>
            <a:r>
              <a:rPr lang="en-US" sz="900" kern="0" dirty="0" err="1">
                <a:effectLst/>
              </a:rPr>
              <a:t>kraujyje</a:t>
            </a:r>
            <a:r>
              <a:rPr lang="en-US" sz="900" kern="0" dirty="0">
                <a:effectLst/>
              </a:rPr>
              <a:t> bus </a:t>
            </a:r>
            <a:r>
              <a:rPr lang="en-US" sz="900" kern="0" dirty="0" err="1">
                <a:effectLst/>
              </a:rPr>
              <a:t>rastas</a:t>
            </a:r>
            <a:r>
              <a:rPr lang="en-US" sz="900" kern="0" dirty="0">
                <a:effectLst/>
              </a:rPr>
              <a:t> pats </a:t>
            </a:r>
            <a:r>
              <a:rPr lang="en-US" sz="900" kern="0" dirty="0" err="1">
                <a:effectLst/>
              </a:rPr>
              <a:t>virusas</a:t>
            </a:r>
            <a:r>
              <a:rPr lang="en-US" sz="900" kern="0" dirty="0">
                <a:effectLst/>
              </a:rPr>
              <a:t>.</a:t>
            </a:r>
            <a:endParaRPr lang="lt-LT" sz="900" kern="0" dirty="0">
              <a:effectLst/>
            </a:endParaRPr>
          </a:p>
          <a:p>
            <a:pPr lvl="0" eaLnBrk="0" fontAlgn="base" hangingPunct="0">
              <a:spcBef>
                <a:spcPct val="0"/>
              </a:spcBef>
              <a:spcAft>
                <a:spcPct val="0"/>
              </a:spcAft>
            </a:pPr>
            <a:endParaRPr kumimoji="0" lang="lt-LT" altLang="en-US" sz="900" b="0" i="0" u="none" strike="noStrike" kern="0" cap="none" normalizeH="0" baseline="0" dirty="0">
              <a:ln>
                <a:noFill/>
              </a:ln>
              <a:solidFill>
                <a:srgbClr val="000000"/>
              </a:solidFill>
              <a:latin typeface="Tahoma" panose="020B0604030504040204" pitchFamily="34" charset="0"/>
              <a:ea typeface="Calibri" panose="020F0502020204030204" pitchFamily="34" charset="0"/>
              <a:cs typeface="Tahoma" panose="020B0604030504040204" pitchFamily="34" charset="0"/>
            </a:endParaRPr>
          </a:p>
          <a:p>
            <a:pPr lvl="0" eaLnBrk="0" fontAlgn="base" hangingPunct="0">
              <a:spcBef>
                <a:spcPct val="0"/>
              </a:spcBef>
              <a:spcAft>
                <a:spcPct val="0"/>
              </a:spcAft>
            </a:pPr>
            <a:r>
              <a:rPr kumimoji="0" lang="lt-LT" altLang="en-US" sz="900" b="1"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 </a:t>
            </a:r>
            <a:r>
              <a:rPr kumimoji="0" lang="lt-LT" altLang="en-US" sz="1000" b="1"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Gydymas</a:t>
            </a:r>
          </a:p>
          <a:p>
            <a:pPr eaLnBrk="0" fontAlgn="base" hangingPunct="0">
              <a:spcBef>
                <a:spcPct val="0"/>
              </a:spcBef>
              <a:spcAft>
                <a:spcPct val="0"/>
              </a:spcAft>
            </a:pPr>
            <a:r>
              <a:rPr lang="lt-LT" altLang="en-US" sz="900" dirty="0">
                <a:solidFill>
                  <a:srgbClr val="000000"/>
                </a:solidFill>
                <a:ea typeface="Calibri" panose="020F0502020204030204" pitchFamily="34" charset="0"/>
                <a:cs typeface="Tahoma" panose="020B0604030504040204" pitchFamily="34" charset="0"/>
              </a:rPr>
              <a:t>  Normalios imuninės sistemos asmenys ir nenėščios moterys paprastai nuo parvovirusinės infekcijos yra negydomi, nes liga praeina savaime. Jiems patariama kurį laiką vengti kontakto su asmenimis, kuriuos galėtų užkrėsti. </a:t>
            </a:r>
            <a:br>
              <a:rPr lang="lt-LT" altLang="en-US" sz="900" dirty="0">
                <a:solidFill>
                  <a:srgbClr val="000000"/>
                </a:solidFill>
                <a:ea typeface="Calibri" panose="020F0502020204030204" pitchFamily="34" charset="0"/>
                <a:cs typeface="Tahoma" panose="020B0604030504040204" pitchFamily="34" charset="0"/>
              </a:rPr>
            </a:br>
            <a:r>
              <a:rPr lang="lt-LT" altLang="en-US" sz="900" dirty="0">
                <a:solidFill>
                  <a:srgbClr val="000000"/>
                </a:solidFill>
                <a:ea typeface="Calibri" panose="020F0502020204030204" pitchFamily="34" charset="0"/>
                <a:cs typeface="Tahoma" panose="020B0604030504040204" pitchFamily="34" charset="0"/>
              </a:rPr>
              <a:t>Jeigu asmeniui dėl ligos išsivystė sunki mažakraujystė, gali tekti atlikti kraujo perpylimus. Silpnos imuninės sistemos žmonėms gali būti skiriami specifiniai antikūnai nuo šios ingekcijos. Diagnozavus šią ligą nėščiai moteriai, vaisiui gali tekti atlikti intrauterininius kraujo perpylimus (dar jam esant gimdoje).</a:t>
            </a:r>
            <a:br>
              <a:rPr kumimoji="0" lang="lt-LT" altLang="en-US" sz="9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br>
            <a:endParaRPr kumimoji="0" lang="lt-LT" altLang="en-US" sz="900" b="0"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endParaRPr>
          </a:p>
          <a:p>
            <a:pPr eaLnBrk="0" fontAlgn="base" hangingPunct="0">
              <a:spcBef>
                <a:spcPct val="0"/>
              </a:spcBef>
              <a:spcAft>
                <a:spcPct val="0"/>
              </a:spcAft>
            </a:pPr>
            <a:endParaRPr kumimoji="0" lang="en-GB" altLang="en-US" sz="5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lt-LT" altLang="en-US" sz="900" b="1"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 </a:t>
            </a:r>
            <a:r>
              <a:rPr kumimoji="0" lang="lt-LT" altLang="en-US" sz="1000" b="1"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Profilaktika</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 </a:t>
            </a:r>
            <a:r>
              <a:rPr kumimoji="0" lang="lt-LT" altLang="en-US" sz="900" b="1" i="0" u="none" strike="noStrike" cap="none" normalizeH="0" baseline="0" dirty="0">
                <a:ln>
                  <a:noFill/>
                </a:ln>
                <a:solidFill>
                  <a:srgbClr val="000000"/>
                </a:solidFill>
                <a:effectLst/>
                <a:latin typeface="Tahoma" panose="020B0604030504040204" pitchFamily="34" charset="0"/>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Vakcinos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nuo</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parvovirusinės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infekcijos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nėra</a:t>
            </a:r>
            <a:r>
              <a:rPr lang="lt-LT" altLang="en-US" sz="900" dirty="0">
                <a:solidFill>
                  <a:srgbClr val="000000"/>
                </a:solidFill>
                <a:ea typeface="Calibri" panose="020F0502020204030204" pitchFamily="34" charset="0"/>
                <a:cs typeface="Tahoma" panose="020B0604030504040204" pitchFamily="34" charset="0"/>
              </a:rPr>
              <a:t>,</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lang="lt-LT" altLang="en-US" sz="900" dirty="0" err="1">
                <a:solidFill>
                  <a:srgbClr val="000000"/>
                </a:solidFill>
                <a:ea typeface="Calibri" panose="020F0502020204030204" pitchFamily="34" charset="0"/>
                <a:cs typeface="Tahoma" panose="020B0604030504040204" pitchFamily="34" charset="0"/>
              </a:rPr>
              <a:t>t</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ačiau</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kartą</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persirgęs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šia</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liga</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žmogus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tampa</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jai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atsparus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visam</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gyvenimui</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Higienos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taisyklių</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laikymasis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ir</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reguliarus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rankų</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plovimas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šiek</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tiek</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stabdo</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šios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infekcijos</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r>
              <a:rPr kumimoji="0" lang="en-US" altLang="en-US" sz="900" b="0" i="0" u="none" strike="noStrike" cap="none" normalizeH="0" baseline="0" dirty="0" err="1">
                <a:ln>
                  <a:noFill/>
                </a:ln>
                <a:solidFill>
                  <a:srgbClr val="000000"/>
                </a:solidFill>
                <a:effectLst/>
                <a:ea typeface="Calibri" panose="020F0502020204030204" pitchFamily="34" charset="0"/>
                <a:cs typeface="Tahoma" panose="020B0604030504040204" pitchFamily="34" charset="0"/>
              </a:rPr>
              <a:t>plitimą</a:t>
            </a:r>
            <a:r>
              <a:rPr kumimoji="0" lang="en-US" altLang="en-US" sz="900" b="0" i="0" u="none" strike="noStrike" cap="none" normalizeH="0" baseline="0" dirty="0">
                <a:ln>
                  <a:noFill/>
                </a:ln>
                <a:solidFill>
                  <a:srgbClr val="000000"/>
                </a:solidFill>
                <a:effectLst/>
                <a:ea typeface="Calibri" panose="020F0502020204030204" pitchFamily="34" charset="0"/>
                <a:cs typeface="Tahoma" panose="020B0604030504040204" pitchFamily="34" charset="0"/>
              </a:rPr>
              <a:t>. </a:t>
            </a:r>
            <a:endParaRPr kumimoji="0" lang="en-US" altLang="en-US" sz="1600" b="0" i="0" u="none" strike="noStrike" cap="none" normalizeH="0" baseline="0" dirty="0">
              <a:ln>
                <a:noFill/>
              </a:ln>
              <a:solidFill>
                <a:schemeClr val="tx1"/>
              </a:solidFill>
              <a:effectLst/>
            </a:endParaRPr>
          </a:p>
        </p:txBody>
      </p:sp>
      <p:pic>
        <p:nvPicPr>
          <p:cNvPr id="19" name="Paveikslėlis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8200" y="9016254"/>
            <a:ext cx="838200" cy="813546"/>
          </a:xfrm>
          <a:prstGeom prst="rect">
            <a:avLst/>
          </a:prstGeom>
          <a:noFill/>
          <a:ln>
            <a:noFill/>
          </a:ln>
        </p:spPr>
      </p:pic>
      <p:sp>
        <p:nvSpPr>
          <p:cNvPr id="21" name="TextBox 20"/>
          <p:cNvSpPr txBox="1"/>
          <p:nvPr/>
        </p:nvSpPr>
        <p:spPr>
          <a:xfrm>
            <a:off x="138430" y="9690556"/>
            <a:ext cx="8394700" cy="215444"/>
          </a:xfrm>
          <a:prstGeom prst="rect">
            <a:avLst/>
          </a:prstGeom>
          <a:noFill/>
        </p:spPr>
        <p:txBody>
          <a:bodyPr wrap="square" rtlCol="0">
            <a:spAutoFit/>
          </a:bodyPr>
          <a:lstStyle/>
          <a:p>
            <a:r>
              <a:rPr lang="en-US" sz="800" dirty="0" err="1"/>
              <a:t>Parengė</a:t>
            </a:r>
            <a:r>
              <a:rPr lang="en-US" sz="800" dirty="0"/>
              <a:t> </a:t>
            </a:r>
            <a:r>
              <a:rPr lang="en-US" sz="800" dirty="0" err="1"/>
              <a:t>visuomenės</a:t>
            </a:r>
            <a:r>
              <a:rPr lang="en-US" sz="800" dirty="0"/>
              <a:t> </a:t>
            </a:r>
            <a:r>
              <a:rPr lang="en-US" sz="800" dirty="0" err="1"/>
              <a:t>sveikatos</a:t>
            </a:r>
            <a:r>
              <a:rPr lang="en-US" sz="800" dirty="0"/>
              <a:t> </a:t>
            </a:r>
            <a:r>
              <a:rPr lang="en-US" sz="800" dirty="0" err="1"/>
              <a:t>specialistė</a:t>
            </a:r>
            <a:r>
              <a:rPr lang="en-US" sz="800" dirty="0"/>
              <a:t> Rita </a:t>
            </a:r>
            <a:r>
              <a:rPr lang="en-US" sz="800" dirty="0" err="1"/>
              <a:t>Kleinauskienė</a:t>
            </a:r>
            <a:r>
              <a:rPr lang="en-US" sz="800" dirty="0"/>
              <a:t> </a:t>
            </a:r>
            <a:r>
              <a:rPr lang="en-US" sz="800" dirty="0" err="1"/>
              <a:t>pagal</a:t>
            </a:r>
            <a:r>
              <a:rPr lang="en-US" sz="800" dirty="0"/>
              <a:t> ULAC </a:t>
            </a:r>
            <a:r>
              <a:rPr lang="en-US" sz="800" dirty="0" err="1"/>
              <a:t>medžiagą</a:t>
            </a:r>
            <a:r>
              <a:rPr lang="en-US" sz="800" dirty="0"/>
              <a:t>, el. </a:t>
            </a:r>
            <a:r>
              <a:rPr lang="en-US" sz="800" dirty="0" err="1"/>
              <a:t>paštas</a:t>
            </a:r>
            <a:r>
              <a:rPr lang="en-US" sz="800" dirty="0"/>
              <a:t>: </a:t>
            </a:r>
            <a:r>
              <a:rPr lang="en-US" sz="800" u="sng" dirty="0">
                <a:hlinkClick r:id="rId4"/>
              </a:rPr>
              <a:t>rita.kleinauskiene@sveikatos-biuras.lt</a:t>
            </a:r>
            <a:endParaRPr lang="en-GB" sz="800" dirty="0"/>
          </a:p>
        </p:txBody>
      </p:sp>
    </p:spTree>
    <p:extLst>
      <p:ext uri="{BB962C8B-B14F-4D97-AF65-F5344CB8AC3E}">
        <p14:creationId xmlns:p14="http://schemas.microsoft.com/office/powerpoint/2010/main" val="16594744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789</Words>
  <Application>Microsoft Office PowerPoint</Application>
  <PresentationFormat>A4 formatas (210x297 mm)</PresentationFormat>
  <Paragraphs>19</Paragraphs>
  <Slides>1</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vt:i4>
      </vt:variant>
    </vt:vector>
  </HeadingPairs>
  <TitlesOfParts>
    <vt:vector size="7" baseType="lpstr">
      <vt:lpstr>Arial</vt:lpstr>
      <vt:lpstr>Calibri</vt:lpstr>
      <vt:lpstr>Calibri Light</vt:lpstr>
      <vt:lpstr>Tahoma</vt:lpstr>
      <vt:lpstr>Times New Roman</vt:lpstr>
      <vt:lpstr>Office Theme</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Kristina</dc:creator>
  <cp:lastModifiedBy>Sveikatos-biuras Sveikatos-biuras</cp:lastModifiedBy>
  <cp:revision>13</cp:revision>
  <dcterms:created xsi:type="dcterms:W3CDTF">2024-02-22T16:23:01Z</dcterms:created>
  <dcterms:modified xsi:type="dcterms:W3CDTF">2024-02-23T07:30:58Z</dcterms:modified>
</cp:coreProperties>
</file>