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7" d="100"/>
          <a:sy n="47" d="100"/>
        </p:scale>
        <p:origin x="2172"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lt-LT"/>
              <a:t>Spustelėję redaguokite stilių</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B0C615BF-D03C-49AB-9083-20EE27E57BC2}"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1DD97-3C7A-40E5-A9D3-ADC5A16FE31E}" type="slidenum">
              <a:rPr lang="en-US" smtClean="0"/>
              <a:t>‹#›</a:t>
            </a:fld>
            <a:endParaRPr lang="en-US"/>
          </a:p>
        </p:txBody>
      </p:sp>
    </p:spTree>
    <p:extLst>
      <p:ext uri="{BB962C8B-B14F-4D97-AF65-F5344CB8AC3E}">
        <p14:creationId xmlns:p14="http://schemas.microsoft.com/office/powerpoint/2010/main" val="2854248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Vertical Text Placeholder 2"/>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0C615BF-D03C-49AB-9083-20EE27E57BC2}"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1DD97-3C7A-40E5-A9D3-ADC5A16FE31E}" type="slidenum">
              <a:rPr lang="en-US" smtClean="0"/>
              <a:t>‹#›</a:t>
            </a:fld>
            <a:endParaRPr lang="en-US"/>
          </a:p>
        </p:txBody>
      </p:sp>
    </p:spTree>
    <p:extLst>
      <p:ext uri="{BB962C8B-B14F-4D97-AF65-F5344CB8AC3E}">
        <p14:creationId xmlns:p14="http://schemas.microsoft.com/office/powerpoint/2010/main" val="2237492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lt-LT"/>
              <a:t>Spustelėję redaguokite stilių</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0C615BF-D03C-49AB-9083-20EE27E57BC2}"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1DD97-3C7A-40E5-A9D3-ADC5A16FE31E}" type="slidenum">
              <a:rPr lang="en-US" smtClean="0"/>
              <a:t>‹#›</a:t>
            </a:fld>
            <a:endParaRPr lang="en-US"/>
          </a:p>
        </p:txBody>
      </p:sp>
    </p:spTree>
    <p:extLst>
      <p:ext uri="{BB962C8B-B14F-4D97-AF65-F5344CB8AC3E}">
        <p14:creationId xmlns:p14="http://schemas.microsoft.com/office/powerpoint/2010/main" val="1879441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0C615BF-D03C-49AB-9083-20EE27E57BC2}"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1DD97-3C7A-40E5-A9D3-ADC5A16FE31E}" type="slidenum">
              <a:rPr lang="en-US" smtClean="0"/>
              <a:t>‹#›</a:t>
            </a:fld>
            <a:endParaRPr lang="en-US"/>
          </a:p>
        </p:txBody>
      </p:sp>
    </p:spTree>
    <p:extLst>
      <p:ext uri="{BB962C8B-B14F-4D97-AF65-F5344CB8AC3E}">
        <p14:creationId xmlns:p14="http://schemas.microsoft.com/office/powerpoint/2010/main" val="3413091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lt-LT"/>
              <a:t>Spustelėję redaguokite stilių</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0C615BF-D03C-49AB-9083-20EE27E57BC2}"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1DD97-3C7A-40E5-A9D3-ADC5A16FE31E}" type="slidenum">
              <a:rPr lang="en-US" smtClean="0"/>
              <a:t>‹#›</a:t>
            </a:fld>
            <a:endParaRPr lang="en-US"/>
          </a:p>
        </p:txBody>
      </p:sp>
    </p:spTree>
    <p:extLst>
      <p:ext uri="{BB962C8B-B14F-4D97-AF65-F5344CB8AC3E}">
        <p14:creationId xmlns:p14="http://schemas.microsoft.com/office/powerpoint/2010/main" val="1892149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B0C615BF-D03C-49AB-9083-20EE27E57BC2}" type="datetimeFigureOut">
              <a:rPr lang="en-US" smtClean="0"/>
              <a:t>9/26/2022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1DD97-3C7A-40E5-A9D3-ADC5A16FE31E}" type="slidenum">
              <a:rPr lang="en-US" smtClean="0"/>
              <a:t>‹#›</a:t>
            </a:fld>
            <a:endParaRPr lang="en-US"/>
          </a:p>
        </p:txBody>
      </p:sp>
    </p:spTree>
    <p:extLst>
      <p:ext uri="{BB962C8B-B14F-4D97-AF65-F5344CB8AC3E}">
        <p14:creationId xmlns:p14="http://schemas.microsoft.com/office/powerpoint/2010/main" val="2481685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lt-LT"/>
              <a:t>Spustelėję redaguokite stilių</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lt-LT"/>
              <a:t>Spustelėkite, kad galėtumėte redaguoti šablono teksto stilius</a:t>
            </a:r>
          </a:p>
        </p:txBody>
      </p:sp>
      <p:sp>
        <p:nvSpPr>
          <p:cNvPr id="4" name="Content Placeholder 3"/>
          <p:cNvSpPr>
            <a:spLocks noGrp="1"/>
          </p:cNvSpPr>
          <p:nvPr>
            <p:ph sz="half" idx="2"/>
          </p:nvPr>
        </p:nvSpPr>
        <p:spPr>
          <a:xfrm>
            <a:off x="472381" y="3618442"/>
            <a:ext cx="2901255" cy="5322183"/>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lt-LT"/>
              <a:t>Spustelėkite, kad galėtumėte redaguoti šablono teksto stilius</a:t>
            </a:r>
          </a:p>
        </p:txBody>
      </p:sp>
      <p:sp>
        <p:nvSpPr>
          <p:cNvPr id="6" name="Content Placeholder 5"/>
          <p:cNvSpPr>
            <a:spLocks noGrp="1"/>
          </p:cNvSpPr>
          <p:nvPr>
            <p:ph sz="quarter" idx="4"/>
          </p:nvPr>
        </p:nvSpPr>
        <p:spPr>
          <a:xfrm>
            <a:off x="3471863" y="3618442"/>
            <a:ext cx="2915543" cy="5322183"/>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B0C615BF-D03C-49AB-9083-20EE27E57BC2}" type="datetimeFigureOut">
              <a:rPr lang="en-US" smtClean="0"/>
              <a:t>9/26/2022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C1DD97-3C7A-40E5-A9D3-ADC5A16FE31E}" type="slidenum">
              <a:rPr lang="en-US" smtClean="0"/>
              <a:t>‹#›</a:t>
            </a:fld>
            <a:endParaRPr lang="en-US"/>
          </a:p>
        </p:txBody>
      </p:sp>
    </p:spTree>
    <p:extLst>
      <p:ext uri="{BB962C8B-B14F-4D97-AF65-F5344CB8AC3E}">
        <p14:creationId xmlns:p14="http://schemas.microsoft.com/office/powerpoint/2010/main" val="3741789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Date Placeholder 2"/>
          <p:cNvSpPr>
            <a:spLocks noGrp="1"/>
          </p:cNvSpPr>
          <p:nvPr>
            <p:ph type="dt" sz="half" idx="10"/>
          </p:nvPr>
        </p:nvSpPr>
        <p:spPr/>
        <p:txBody>
          <a:bodyPr/>
          <a:lstStyle/>
          <a:p>
            <a:fld id="{B0C615BF-D03C-49AB-9083-20EE27E57BC2}" type="datetimeFigureOut">
              <a:rPr lang="en-US" smtClean="0"/>
              <a:t>9/26/2022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C1DD97-3C7A-40E5-A9D3-ADC5A16FE31E}" type="slidenum">
              <a:rPr lang="en-US" smtClean="0"/>
              <a:t>‹#›</a:t>
            </a:fld>
            <a:endParaRPr lang="en-US"/>
          </a:p>
        </p:txBody>
      </p:sp>
    </p:spTree>
    <p:extLst>
      <p:ext uri="{BB962C8B-B14F-4D97-AF65-F5344CB8AC3E}">
        <p14:creationId xmlns:p14="http://schemas.microsoft.com/office/powerpoint/2010/main" val="392324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615BF-D03C-49AB-9083-20EE27E57BC2}" type="datetimeFigureOut">
              <a:rPr lang="en-US" smtClean="0"/>
              <a:t>9/26/2022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C1DD97-3C7A-40E5-A9D3-ADC5A16FE31E}" type="slidenum">
              <a:rPr lang="en-US" smtClean="0"/>
              <a:t>‹#›</a:t>
            </a:fld>
            <a:endParaRPr lang="en-US"/>
          </a:p>
        </p:txBody>
      </p:sp>
    </p:spTree>
    <p:extLst>
      <p:ext uri="{BB962C8B-B14F-4D97-AF65-F5344CB8AC3E}">
        <p14:creationId xmlns:p14="http://schemas.microsoft.com/office/powerpoint/2010/main" val="14855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lt-LT"/>
              <a:t>Spustelėję redaguokite stilių</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B0C615BF-D03C-49AB-9083-20EE27E57BC2}" type="datetimeFigureOut">
              <a:rPr lang="en-US" smtClean="0"/>
              <a:t>9/26/2022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1DD97-3C7A-40E5-A9D3-ADC5A16FE31E}" type="slidenum">
              <a:rPr lang="en-US" smtClean="0"/>
              <a:t>‹#›</a:t>
            </a:fld>
            <a:endParaRPr lang="en-US"/>
          </a:p>
        </p:txBody>
      </p:sp>
    </p:spTree>
    <p:extLst>
      <p:ext uri="{BB962C8B-B14F-4D97-AF65-F5344CB8AC3E}">
        <p14:creationId xmlns:p14="http://schemas.microsoft.com/office/powerpoint/2010/main" val="2444711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lt-LT"/>
              <a:t>Spustelėję redaguokite stilių</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B0C615BF-D03C-49AB-9083-20EE27E57BC2}" type="datetimeFigureOut">
              <a:rPr lang="en-US" smtClean="0"/>
              <a:t>9/26/2022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1DD97-3C7A-40E5-A9D3-ADC5A16FE31E}" type="slidenum">
              <a:rPr lang="en-US" smtClean="0"/>
              <a:t>‹#›</a:t>
            </a:fld>
            <a:endParaRPr lang="en-US"/>
          </a:p>
        </p:txBody>
      </p:sp>
    </p:spTree>
    <p:extLst>
      <p:ext uri="{BB962C8B-B14F-4D97-AF65-F5344CB8AC3E}">
        <p14:creationId xmlns:p14="http://schemas.microsoft.com/office/powerpoint/2010/main" val="446624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lt-LT"/>
              <a:t>Spustelėję redaguokite stilių</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0C615BF-D03C-49AB-9083-20EE27E57BC2}" type="datetimeFigureOut">
              <a:rPr lang="en-US" smtClean="0"/>
              <a:t>9/26/2022</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FC1DD97-3C7A-40E5-A9D3-ADC5A16FE31E}" type="slidenum">
              <a:rPr lang="en-US" smtClean="0"/>
              <a:t>‹#›</a:t>
            </a:fld>
            <a:endParaRPr lang="en-US"/>
          </a:p>
        </p:txBody>
      </p:sp>
    </p:spTree>
    <p:extLst>
      <p:ext uri="{BB962C8B-B14F-4D97-AF65-F5344CB8AC3E}">
        <p14:creationId xmlns:p14="http://schemas.microsoft.com/office/powerpoint/2010/main" val="13785450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B5A8ACA-24BB-27A7-EC53-A4DCF69B371E}"/>
              </a:ext>
            </a:extLst>
          </p:cNvPr>
          <p:cNvSpPr txBox="1"/>
          <p:nvPr/>
        </p:nvSpPr>
        <p:spPr>
          <a:xfrm>
            <a:off x="248227" y="3131632"/>
            <a:ext cx="6222517" cy="5324535"/>
          </a:xfrm>
          <a:prstGeom prst="rect">
            <a:avLst/>
          </a:prstGeom>
          <a:noFill/>
        </p:spPr>
        <p:txBody>
          <a:bodyPr wrap="square" rtlCol="0">
            <a:spAutoFit/>
          </a:bodyPr>
          <a:lstStyle/>
          <a:p>
            <a:pPr algn="just"/>
            <a:r>
              <a:rPr lang="lt-LT" sz="1000" b="0" i="0" dirty="0">
                <a:effectLst/>
                <a:latin typeface="Arial" panose="020B0604020202020204" pitchFamily="34" charset="0"/>
                <a:cs typeface="Arial" panose="020B0604020202020204" pitchFamily="34" charset="0"/>
              </a:rPr>
              <a:t>Kruopštus dantukų valymas – tai įprotis, kurį kiekvienas vaikas turėtų išsiugdyti jau nuo mažų dienų, tačiau pažvelgus į statistiką,  taisyklinga kasdienė dantų priežiūra  ne kiekvieno mažylio įprotis. Mūsų šalyje ėduonies pažeistų dantų turi jau kas antras trimetis, o ėduonis ir jo sukeltos komplikacijos neaplenkia ir vyresnio amžiaus vaikų.  Dantys išliks sveiki tik tuomet, jeigu bus tinkamai prižiūrimi. Tačiau ne visuomet paprasta paskatinti vaiką rūpintis savo dantukais.</a:t>
            </a:r>
          </a:p>
          <a:p>
            <a:pPr algn="l"/>
            <a:endParaRPr lang="lt-LT" sz="1000" b="0" i="0" dirty="0">
              <a:effectLst/>
              <a:latin typeface="Arial" panose="020B0604020202020204" pitchFamily="34" charset="0"/>
              <a:cs typeface="Arial" panose="020B0604020202020204" pitchFamily="34" charset="0"/>
            </a:endParaRPr>
          </a:p>
          <a:p>
            <a:pPr algn="l"/>
            <a:r>
              <a:rPr lang="lt-LT" sz="1000" b="1" i="0" dirty="0">
                <a:effectLst/>
                <a:latin typeface="Arial" panose="020B0604020202020204" pitchFamily="34" charset="0"/>
                <a:cs typeface="Arial" panose="020B0604020202020204" pitchFamily="34" charset="0"/>
              </a:rPr>
              <a:t>Kodėl vaikai nenori valytis dantų?</a:t>
            </a:r>
          </a:p>
          <a:p>
            <a:pPr algn="l"/>
            <a:endParaRPr lang="lt-LT" sz="1000" b="0" i="0" dirty="0">
              <a:effectLst/>
              <a:latin typeface="Arial" panose="020B0604020202020204" pitchFamily="34" charset="0"/>
              <a:cs typeface="Arial" panose="020B0604020202020204" pitchFamily="34" charset="0"/>
            </a:endParaRPr>
          </a:p>
          <a:p>
            <a:pPr algn="just"/>
            <a:r>
              <a:rPr lang="lt-LT" sz="1000" b="0" i="0" dirty="0">
                <a:effectLst/>
                <a:latin typeface="Arial" panose="020B0604020202020204" pitchFamily="34" charset="0"/>
                <a:cs typeface="Arial" panose="020B0604020202020204" pitchFamily="34" charset="0"/>
              </a:rPr>
              <a:t>Du kartus per dieną po dvi minutes kartojamas dantų valymas jiems asocijuojasi su nuoboduliu. Be to, kai kuriems vaikams tai atrodo nemalonu ir nepatogu.</a:t>
            </a:r>
          </a:p>
          <a:p>
            <a:pPr algn="just"/>
            <a:r>
              <a:rPr lang="lt-LT" sz="1000" b="0" i="0" dirty="0">
                <a:effectLst/>
                <a:latin typeface="Arial" panose="020B0604020202020204" pitchFamily="34" charset="0"/>
                <a:cs typeface="Arial" panose="020B0604020202020204" pitchFamily="34" charset="0"/>
              </a:rPr>
              <a:t> </a:t>
            </a:r>
            <a:r>
              <a:rPr lang="lt-LT" sz="1000" dirty="0">
                <a:latin typeface="Arial" panose="020B0604020202020204" pitchFamily="34" charset="0"/>
                <a:cs typeface="Arial" panose="020B0604020202020204" pitchFamily="34" charset="0"/>
              </a:rPr>
              <a:t>M</a:t>
            </a:r>
            <a:r>
              <a:rPr lang="lt-LT" sz="1000" b="0" i="0" dirty="0">
                <a:effectLst/>
                <a:latin typeface="Arial" panose="020B0604020202020204" pitchFamily="34" charset="0"/>
                <a:cs typeface="Arial" panose="020B0604020202020204" pitchFamily="34" charset="0"/>
              </a:rPr>
              <a:t>ažamečiai vaikai tai pat išgyvena pieninių dantukų kritimą ir nuolatinių dantų dygimą, tad kartais juos gali kamuoti skausmas bei burnos ertmės jautrumas.</a:t>
            </a:r>
          </a:p>
          <a:p>
            <a:pPr algn="l"/>
            <a:endParaRPr lang="lt-LT" sz="1000" b="0" i="0" dirty="0">
              <a:effectLst/>
              <a:latin typeface="Arial" panose="020B0604020202020204" pitchFamily="34" charset="0"/>
              <a:cs typeface="Arial" panose="020B0604020202020204" pitchFamily="34" charset="0"/>
            </a:endParaRPr>
          </a:p>
          <a:p>
            <a:pPr algn="l"/>
            <a:r>
              <a:rPr lang="lt-LT" sz="1000" b="1" i="0" dirty="0">
                <a:effectLst/>
                <a:latin typeface="Arial" panose="020B0604020202020204" pitchFamily="34" charset="0"/>
                <a:cs typeface="Arial" panose="020B0604020202020204" pitchFamily="34" charset="0"/>
              </a:rPr>
              <a:t>Kad dantų šepetėlis taptų draugu:</a:t>
            </a:r>
          </a:p>
          <a:p>
            <a:pPr algn="l"/>
            <a:endParaRPr lang="lt-LT" sz="1000" b="0" i="0" dirty="0">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lt-LT" sz="1000" b="0" i="0" dirty="0">
                <a:effectLst/>
                <a:latin typeface="Arial" panose="020B0604020202020204" pitchFamily="34" charset="0"/>
                <a:cs typeface="Arial" panose="020B0604020202020204" pitchFamily="34" charset="0"/>
              </a:rPr>
              <a:t>Rodykite asmeninį pavyzdį – tai efektyviau, nei įtikinėjimai ar gąsdinimas. </a:t>
            </a:r>
            <a:r>
              <a:rPr lang="lt-LT" sz="1000" dirty="0">
                <a:latin typeface="Arial" panose="020B0604020202020204" pitchFamily="34" charset="0"/>
                <a:cs typeface="Arial" panose="020B0604020202020204" pitchFamily="34" charset="0"/>
              </a:rPr>
              <a:t>Kai</a:t>
            </a:r>
            <a:r>
              <a:rPr lang="lt-LT" sz="1000" b="0" i="0" dirty="0">
                <a:effectLst/>
                <a:latin typeface="Arial" panose="020B0604020202020204" pitchFamily="34" charset="0"/>
                <a:cs typeface="Arial" panose="020B0604020202020204" pitchFamily="34" charset="0"/>
              </a:rPr>
              <a:t> valote dantis, pakvieskite vaiką tai daryti kartu. Dantų valymą  paverskite ne tik sveikatos išsaugojimo priemone, bet ir mažu šeimos ritualu.</a:t>
            </a:r>
          </a:p>
          <a:p>
            <a:pPr algn="just">
              <a:buFont typeface="Arial" panose="020B0604020202020204" pitchFamily="34" charset="0"/>
              <a:buChar char="•"/>
            </a:pPr>
            <a:r>
              <a:rPr lang="lt-LT" sz="1000" b="0" i="0" dirty="0">
                <a:effectLst/>
                <a:latin typeface="Arial" panose="020B0604020202020204" pitchFamily="34" charset="0"/>
                <a:cs typeface="Arial" panose="020B0604020202020204" pitchFamily="34" charset="0"/>
              </a:rPr>
              <a:t>Didžiausias vaikų dantų priešas – cukrus ir jo turintys produktai: pyragėliai, saldainiai, spurgos ir gaivieji gėrimai. Šiuos produktus ribokite ir leiskite jais pasimėgauti tik išskirtinėmis progomis, lepinkite vaikus sveikais skanumynais: uogomis, vaisių desertais, riešutais ar morkų lazdelėmis. </a:t>
            </a:r>
          </a:p>
          <a:p>
            <a:pPr algn="just">
              <a:buFont typeface="Arial" panose="020B0604020202020204" pitchFamily="34" charset="0"/>
              <a:buChar char="•"/>
            </a:pPr>
            <a:r>
              <a:rPr lang="lt-LT" sz="1000" b="0" i="0" dirty="0">
                <a:effectLst/>
                <a:latin typeface="Arial" panose="020B0604020202020204" pitchFamily="34" charset="0"/>
                <a:cs typeface="Arial" panose="020B0604020202020204" pitchFamily="34" charset="0"/>
              </a:rPr>
              <a:t>Padovanokite mažyliui žaismingą dantų šepetėlį. Nustebsite, kad mėgstamų animacinių filmukų herojaus atvaizdu papuoštas spalvingas dantų šepetėlis privers mažylį kasdien žygiuoti į vonios kambarį su geresne nuotaika. </a:t>
            </a:r>
          </a:p>
          <a:p>
            <a:pPr algn="just">
              <a:buFont typeface="Arial" panose="020B0604020202020204" pitchFamily="34" charset="0"/>
              <a:buChar char="•"/>
            </a:pPr>
            <a:r>
              <a:rPr lang="lt-LT" sz="1000" b="0" i="0" dirty="0">
                <a:effectLst/>
                <a:latin typeface="Arial" panose="020B0604020202020204" pitchFamily="34" charset="0"/>
                <a:cs typeface="Arial" panose="020B0604020202020204" pitchFamily="34" charset="0"/>
              </a:rPr>
              <a:t>Vaikus dažnai erzina ir atbaido nemalonus įprastinės dantų pastos skonis, tačiau šiandien galima rinktis  būtent vaikams skirtų aviečių, bananų, braškių ir daugelio kitų skonių dantų pastų. Leiskite vaikui pasirinkti dantų pastos skonį pačiam. Tai – smulkmena, tačiau galimybė išbandyti kvepiančias ir spalvingas dantų pastas, sužadins vaiko smalsumą.</a:t>
            </a:r>
          </a:p>
          <a:p>
            <a:pPr algn="just">
              <a:buFont typeface="Arial" panose="020B0604020202020204" pitchFamily="34" charset="0"/>
              <a:buChar char="•"/>
            </a:pPr>
            <a:r>
              <a:rPr lang="lt-LT" sz="1000" dirty="0">
                <a:latin typeface="Arial" panose="020B0604020202020204" pitchFamily="34" charset="0"/>
                <a:cs typeface="Arial" panose="020B0604020202020204" pitchFamily="34" charset="0"/>
              </a:rPr>
              <a:t>Galima</a:t>
            </a:r>
            <a:r>
              <a:rPr lang="lt-LT" sz="1000" b="0" i="0" dirty="0">
                <a:effectLst/>
                <a:latin typeface="Arial" panose="020B0604020202020204" pitchFamily="34" charset="0"/>
                <a:cs typeface="Arial" panose="020B0604020202020204" pitchFamily="34" charset="0"/>
              </a:rPr>
              <a:t> sukurti motyvuojančią dantukų valymo sistemą – nupirkti mažyliui kalendorių, kuriame kaip apdovanojimą kaskart, išsivalius dantis, įklijuosite spalvingą lipduką.</a:t>
            </a:r>
          </a:p>
          <a:p>
            <a:pPr algn="just"/>
            <a:r>
              <a:rPr lang="lt-LT" sz="1000" b="0" i="0" dirty="0">
                <a:effectLst/>
                <a:latin typeface="Arial" panose="020B0604020202020204" pitchFamily="34" charset="0"/>
                <a:cs typeface="Arial" panose="020B0604020202020204" pitchFamily="34" charset="0"/>
              </a:rPr>
              <a:t> </a:t>
            </a:r>
            <a:br>
              <a:rPr lang="lt-LT" sz="1000" b="0" i="0" dirty="0">
                <a:effectLst/>
                <a:latin typeface="Arial" panose="020B0604020202020204" pitchFamily="34" charset="0"/>
                <a:cs typeface="Arial" panose="020B0604020202020204" pitchFamily="34" charset="0"/>
              </a:rPr>
            </a:br>
            <a:r>
              <a:rPr lang="lt-LT" sz="1000" b="0" i="0" dirty="0">
                <a:effectLst/>
                <a:latin typeface="Arial" panose="020B0604020202020204" pitchFamily="34" charset="0"/>
                <a:cs typeface="Arial" panose="020B0604020202020204" pitchFamily="34" charset="0"/>
              </a:rPr>
              <a:t>Skatiname tėvelius nepamiršti auksinių rūpinimosi vaikų dantukais taisyklių: kruopščiai saugokite tiek pieninius, tiek nuolatinius dantis, apsiginkluokite kantrybe ir visuomet atminkite, kad reguliarus ir teisingas dantų valymas nuo pat mažų dienų padės užtikrinti jūsų vaiko burnos ertmės sveikatą visam gyvenimui.</a:t>
            </a:r>
          </a:p>
        </p:txBody>
      </p:sp>
      <p:sp>
        <p:nvSpPr>
          <p:cNvPr id="5" name="TextBox 4">
            <a:extLst>
              <a:ext uri="{FF2B5EF4-FFF2-40B4-BE49-F238E27FC236}">
                <a16:creationId xmlns:a16="http://schemas.microsoft.com/office/drawing/2014/main" id="{E00AE243-A4F0-A52C-93AB-8D5BB0350090}"/>
              </a:ext>
            </a:extLst>
          </p:cNvPr>
          <p:cNvSpPr txBox="1"/>
          <p:nvPr/>
        </p:nvSpPr>
        <p:spPr>
          <a:xfrm>
            <a:off x="1930400" y="182975"/>
            <a:ext cx="3733800" cy="461665"/>
          </a:xfrm>
          <a:prstGeom prst="rect">
            <a:avLst/>
          </a:prstGeom>
          <a:noFill/>
        </p:spPr>
        <p:txBody>
          <a:bodyPr wrap="square" rtlCol="0">
            <a:spAutoFit/>
          </a:bodyPr>
          <a:lstStyle/>
          <a:p>
            <a:r>
              <a:rPr lang="lt-LT" sz="2400" b="1" dirty="0">
                <a:solidFill>
                  <a:srgbClr val="FF0000"/>
                </a:solidFill>
              </a:rPr>
              <a:t>Kaip prižiūrėti dantukus</a:t>
            </a:r>
            <a:endParaRPr lang="en-US" sz="2400" b="1" dirty="0">
              <a:solidFill>
                <a:srgbClr val="FF0000"/>
              </a:solidFill>
            </a:endParaRPr>
          </a:p>
        </p:txBody>
      </p:sp>
      <p:pic>
        <p:nvPicPr>
          <p:cNvPr id="7" name="Paveikslėlis 6">
            <a:extLst>
              <a:ext uri="{FF2B5EF4-FFF2-40B4-BE49-F238E27FC236}">
                <a16:creationId xmlns:a16="http://schemas.microsoft.com/office/drawing/2014/main" id="{363C6689-6346-1721-F789-B84A739AC9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841" y="8803320"/>
            <a:ext cx="1023237" cy="952938"/>
          </a:xfrm>
          <a:prstGeom prst="rect">
            <a:avLst/>
          </a:prstGeom>
        </p:spPr>
      </p:pic>
      <p:pic>
        <p:nvPicPr>
          <p:cNvPr id="9" name="Paveikslėlis 8">
            <a:extLst>
              <a:ext uri="{FF2B5EF4-FFF2-40B4-BE49-F238E27FC236}">
                <a16:creationId xmlns:a16="http://schemas.microsoft.com/office/drawing/2014/main" id="{E4170BE8-56E4-4428-D715-F8745A1D85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9852" y="837905"/>
            <a:ext cx="3150692" cy="2100462"/>
          </a:xfrm>
          <a:prstGeom prst="rect">
            <a:avLst/>
          </a:prstGeom>
        </p:spPr>
      </p:pic>
      <p:sp>
        <p:nvSpPr>
          <p:cNvPr id="11" name="TextBox 10">
            <a:extLst>
              <a:ext uri="{FF2B5EF4-FFF2-40B4-BE49-F238E27FC236}">
                <a16:creationId xmlns:a16="http://schemas.microsoft.com/office/drawing/2014/main" id="{8151C539-269E-9EA4-9F32-32C00CB486B9}"/>
              </a:ext>
            </a:extLst>
          </p:cNvPr>
          <p:cNvSpPr txBox="1"/>
          <p:nvPr/>
        </p:nvSpPr>
        <p:spPr>
          <a:xfrm>
            <a:off x="1229069" y="9490801"/>
            <a:ext cx="5136461" cy="265457"/>
          </a:xfrm>
          <a:prstGeom prst="rect">
            <a:avLst/>
          </a:prstGeom>
          <a:noFill/>
        </p:spPr>
        <p:txBody>
          <a:bodyPr wrap="square">
            <a:spAutoFit/>
          </a:bodyPr>
          <a:lstStyle/>
          <a:p>
            <a:pPr>
              <a:lnSpc>
                <a:spcPct val="107000"/>
              </a:lnSpc>
              <a:spcAft>
                <a:spcPts val="800"/>
              </a:spcAft>
            </a:pPr>
            <a:r>
              <a:rPr lang="lt-LT" sz="1100" dirty="0">
                <a:effectLst/>
                <a:latin typeface="Calibri" panose="020F0502020204030204" pitchFamily="34" charset="0"/>
                <a:ea typeface="Calibri" panose="020F0502020204030204" pitchFamily="34" charset="0"/>
                <a:cs typeface="Arial" panose="020B0604020202020204" pitchFamily="34" charset="0"/>
              </a:rPr>
              <a:t>Parengė visuomenės sveikatos specialistė Rita Kleinauskienė pagal SMLPC medžiagą.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34626570"/>
      </p:ext>
    </p:extLst>
  </p:cSld>
  <p:clrMapOvr>
    <a:masterClrMapping/>
  </p:clrMapOvr>
</p:sld>
</file>

<file path=ppt/theme/theme1.xml><?xml version="1.0" encoding="utf-8"?>
<a:theme xmlns:a="http://schemas.openxmlformats.org/drawingml/2006/main" name="„Office“ tema">
  <a:themeElements>
    <a:clrScheme name="„Office“ 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246</TotalTime>
  <Words>388</Words>
  <Application>Microsoft Office PowerPoint</Application>
  <PresentationFormat>A4 formatas (210x297 mm)</PresentationFormat>
  <Paragraphs>17</Paragraphs>
  <Slides>1</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1</vt:i4>
      </vt:variant>
    </vt:vector>
  </HeadingPairs>
  <TitlesOfParts>
    <vt:vector size="5" baseType="lpstr">
      <vt:lpstr>Arial</vt:lpstr>
      <vt:lpstr>Calibri</vt:lpstr>
      <vt:lpstr>Calibri Light</vt:lpstr>
      <vt:lpstr>„Office“ tema</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Sveikatos-biuras Sveikatos-biuras</dc:creator>
  <cp:lastModifiedBy>Sveikatos-biuras Sveikatos-biuras</cp:lastModifiedBy>
  <cp:revision>9</cp:revision>
  <dcterms:created xsi:type="dcterms:W3CDTF">2022-09-25T19:18:07Z</dcterms:created>
  <dcterms:modified xsi:type="dcterms:W3CDTF">2022-09-26T10:54:55Z</dcterms:modified>
</cp:coreProperties>
</file>